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19"/>
  </p:notesMasterIdLst>
  <p:handoutMasterIdLst>
    <p:handoutMasterId r:id="rId20"/>
  </p:handoutMasterIdLst>
  <p:sldIdLst>
    <p:sldId id="493" r:id="rId3"/>
    <p:sldId id="538" r:id="rId4"/>
    <p:sldId id="547" r:id="rId5"/>
    <p:sldId id="540" r:id="rId6"/>
    <p:sldId id="541" r:id="rId7"/>
    <p:sldId id="543" r:id="rId8"/>
    <p:sldId id="544" r:id="rId9"/>
    <p:sldId id="545" r:id="rId10"/>
    <p:sldId id="542" r:id="rId11"/>
    <p:sldId id="546" r:id="rId12"/>
    <p:sldId id="548" r:id="rId13"/>
    <p:sldId id="549" r:id="rId14"/>
    <p:sldId id="550" r:id="rId15"/>
    <p:sldId id="539" r:id="rId16"/>
    <p:sldId id="551" r:id="rId17"/>
    <p:sldId id="537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1" autoAdjust="0"/>
    <p:restoredTop sz="97589" autoAdjust="0"/>
  </p:normalViewPr>
  <p:slideViewPr>
    <p:cSldViewPr snapToGrid="0">
      <p:cViewPr varScale="1">
        <p:scale>
          <a:sx n="155" d="100"/>
          <a:sy n="155" d="100"/>
        </p:scale>
        <p:origin x="-728" y="-104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3/20/12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3/20/12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-539552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296610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</a:t>
            </a:r>
            <a:r>
              <a:rPr lang="en-US" sz="600" dirty="0" smtClean="0">
                <a:latin typeface="+mn-lt"/>
                <a:cs typeface="Arial"/>
              </a:rPr>
              <a:t>-539552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Interior and Exterior Contributions to Transfer Cross </a:t>
            </a:r>
            <a:r>
              <a:rPr lang="en-US" sz="3200" b="1" dirty="0" smtClean="0"/>
              <a:t>Sections</a:t>
            </a:r>
            <a:endParaRPr lang="en-US" sz="32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DREB12, Pisa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1" y="1711158"/>
            <a:ext cx="5122102" cy="1348961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Ian Thompson, LLNL</a:t>
            </a:r>
          </a:p>
          <a:p>
            <a:pPr lvl="0" algn="r" defTabSz="914400">
              <a:spcBef>
                <a:spcPct val="0"/>
              </a:spcBef>
              <a:defRPr/>
            </a:pPr>
            <a:r>
              <a:rPr lang="en-US" sz="2000" dirty="0" err="1" smtClean="0">
                <a:latin typeface="Arial"/>
                <a:ea typeface="+mj-ea"/>
                <a:cs typeface="Arial"/>
              </a:rPr>
              <a:t>Akram</a:t>
            </a:r>
            <a:r>
              <a:rPr lang="en-US" sz="2000" dirty="0" smtClean="0">
                <a:latin typeface="Arial"/>
                <a:ea typeface="+mj-ea"/>
                <a:cs typeface="Arial"/>
              </a:rPr>
              <a:t> </a:t>
            </a:r>
            <a:r>
              <a:rPr lang="en-US" sz="2000" dirty="0" err="1" smtClean="0">
                <a:latin typeface="Arial"/>
                <a:ea typeface="+mj-ea"/>
                <a:cs typeface="Arial"/>
              </a:rPr>
              <a:t>Mukhamedzhanov</a:t>
            </a:r>
            <a:r>
              <a:rPr lang="en-US" sz="2000" dirty="0" smtClean="0">
                <a:latin typeface="Arial"/>
                <a:ea typeface="+mj-ea"/>
                <a:cs typeface="Arial"/>
              </a:rPr>
              <a:t>, Texas A&amp;M</a:t>
            </a:r>
          </a:p>
          <a:p>
            <a:pPr algn="r" defTabSz="914400">
              <a:spcBef>
                <a:spcPct val="0"/>
              </a:spcBef>
              <a:defRPr/>
            </a:pPr>
            <a:r>
              <a:rPr lang="en-US" sz="2000" dirty="0" err="1" smtClean="0">
                <a:cs typeface="Arial"/>
              </a:rPr>
              <a:t>Jutta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>
                <a:cs typeface="Arial"/>
              </a:rPr>
              <a:t>Escher, LLNL </a:t>
            </a:r>
          </a:p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TORUS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Collaboration.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2075538"/>
            <a:ext cx="8642926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March 26,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smtClean="0"/>
              <a:t>The potentials in the prior matrix element</a:t>
            </a:r>
            <a:br>
              <a:rPr lang="en-US" dirty="0" smtClean="0"/>
            </a:br>
            <a:r>
              <a:rPr lang="en-US" dirty="0" smtClean="0"/>
              <a:t>  			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 </a:t>
            </a:r>
            <a:r>
              <a:rPr lang="en-US" dirty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r>
              <a:rPr lang="en-US" baseline="-25000" dirty="0" smtClean="0"/>
              <a:t> </a:t>
            </a:r>
            <a:r>
              <a:rPr lang="en-US" dirty="0"/>
              <a:t>- </a:t>
            </a:r>
            <a:r>
              <a:rPr lang="en-US" dirty="0" err="1"/>
              <a:t>U</a:t>
            </a:r>
            <a:r>
              <a:rPr lang="en-US" baseline="-25000" dirty="0" err="1"/>
              <a:t>d</a:t>
            </a:r>
            <a:r>
              <a:rPr lang="en-US" dirty="0"/>
              <a:t>(R)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very similar to the </a:t>
            </a:r>
            <a:br>
              <a:rPr lang="en-US" dirty="0" smtClean="0"/>
            </a:br>
            <a:r>
              <a:rPr lang="en-US" dirty="0"/>
              <a:t> 			</a:t>
            </a:r>
            <a:r>
              <a:rPr lang="en-US" dirty="0" err="1" smtClean="0"/>
              <a:t>U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  </a:t>
            </a:r>
            <a:r>
              <a:rPr lang="en-US" dirty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r>
              <a:rPr lang="en-US" baseline="-25000" dirty="0" smtClean="0"/>
              <a:t> </a:t>
            </a:r>
            <a:r>
              <a:rPr lang="en-US" dirty="0"/>
              <a:t>- </a:t>
            </a:r>
            <a:r>
              <a:rPr lang="en-US" dirty="0" err="1"/>
              <a:t>U</a:t>
            </a:r>
            <a:r>
              <a:rPr lang="en-US" baseline="-25000" dirty="0" err="1"/>
              <a:t>d</a:t>
            </a:r>
            <a:r>
              <a:rPr lang="en-US" dirty="0"/>
              <a:t>(R) </a:t>
            </a:r>
            <a:br>
              <a:rPr lang="en-US" dirty="0"/>
            </a:br>
            <a:r>
              <a:rPr lang="en-US" dirty="0" smtClean="0"/>
              <a:t>used in CDCC breakup calculations.</a:t>
            </a:r>
            <a:br>
              <a:rPr lang="en-US" dirty="0" smtClean="0"/>
            </a:br>
            <a:r>
              <a:rPr lang="en-US" dirty="0" smtClean="0"/>
              <a:t>Difference is that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 smtClean="0"/>
              <a:t> = binding </a:t>
            </a:r>
            <a:r>
              <a:rPr lang="en-US" dirty="0" err="1" smtClean="0"/>
              <a:t>potl</a:t>
            </a:r>
            <a:r>
              <a:rPr lang="en-US" dirty="0" smtClean="0"/>
              <a:t> and </a:t>
            </a:r>
            <a:r>
              <a:rPr lang="en-US" dirty="0" err="1"/>
              <a:t>U</a:t>
            </a:r>
            <a:r>
              <a:rPr lang="en-US" baseline="-25000" dirty="0" err="1"/>
              <a:t>nA</a:t>
            </a:r>
            <a:r>
              <a:rPr lang="en-US" dirty="0" smtClean="0"/>
              <a:t> = optical </a:t>
            </a:r>
            <a:r>
              <a:rPr lang="en-US" dirty="0" err="1" smtClean="0"/>
              <a:t>potl</a:t>
            </a:r>
            <a:r>
              <a:rPr lang="en-US" dirty="0" smtClean="0"/>
              <a:t>.</a:t>
            </a:r>
            <a:endParaRPr lang="en-US" dirty="0"/>
          </a:p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smtClean="0"/>
              <a:t>If we can ignore this difference, and calculate Ψ</a:t>
            </a:r>
            <a:r>
              <a:rPr lang="en-US" baseline="30000" dirty="0" smtClean="0"/>
              <a:t>CDCC</a:t>
            </a:r>
            <a:r>
              <a:rPr lang="en-US" dirty="0" smtClean="0"/>
              <a:t>, then the ‘exterior prior’ term disappears: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T = </a:t>
            </a:r>
            <a:r>
              <a:rPr lang="en-US" dirty="0" err="1" smtClean="0"/>
              <a:t>T</a:t>
            </a:r>
            <a:r>
              <a:rPr lang="en-US" baseline="30000" dirty="0" err="1" smtClean="0"/>
              <a:t>CDCC</a:t>
            </a:r>
            <a:r>
              <a:rPr lang="en-US" baseline="-25000" dirty="0" err="1" smtClean="0"/>
              <a:t>post</a:t>
            </a:r>
            <a:r>
              <a:rPr lang="en-US" dirty="0"/>
              <a:t>(0,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dirty="0" err="1" smtClean="0"/>
              <a:t>T</a:t>
            </a:r>
            <a:r>
              <a:rPr lang="en-US" baseline="30000" dirty="0" err="1"/>
              <a:t>CDCC</a:t>
            </a:r>
            <a:r>
              <a:rPr lang="en-US" baseline="-25000" dirty="0" err="1" smtClean="0"/>
              <a:t>surf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endParaRPr lang="en-US" dirty="0" smtClean="0"/>
          </a:p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smtClean="0"/>
              <a:t>For now: </a:t>
            </a:r>
            <a:br>
              <a:rPr lang="en-US" dirty="0" smtClean="0"/>
            </a:br>
            <a:r>
              <a:rPr lang="en-US" dirty="0" smtClean="0"/>
              <a:t>regard the ‘exterior prior’ as indicator of </a:t>
            </a:r>
            <a:r>
              <a:rPr lang="en-US" u="sng" dirty="0" smtClean="0"/>
              <a:t>breakup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CDCC Breakup exterior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ior-s-post1-relabel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" b="-2235"/>
          <a:stretch/>
        </p:blipFill>
        <p:spPr>
          <a:xfrm>
            <a:off x="1553410" y="1657684"/>
            <a:ext cx="4854417" cy="40773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/ Surface / Breakup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579" y="2941053"/>
            <a:ext cx="1108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Breakup</a:t>
            </a:r>
          </a:p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utside</a:t>
            </a:r>
          </a:p>
          <a:p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adius</a:t>
            </a:r>
          </a:p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n x-axis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000" y="4705684"/>
            <a:ext cx="1480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</a:t>
            </a:r>
          </a:p>
          <a:p>
            <a:r>
              <a:rPr lang="en-US" dirty="0"/>
              <a:t>t</a:t>
            </a:r>
            <a:r>
              <a:rPr lang="en-US" dirty="0" smtClean="0"/>
              <a:t>erm at</a:t>
            </a:r>
          </a:p>
          <a:p>
            <a:r>
              <a:rPr lang="en-US" dirty="0"/>
              <a:t>x</a:t>
            </a:r>
            <a:r>
              <a:rPr lang="en-US" dirty="0" smtClean="0"/>
              <a:t>-axis radius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24316" y="2633579"/>
            <a:ext cx="2160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Interior </a:t>
            </a:r>
            <a:r>
              <a:rPr lang="en-US" dirty="0" err="1" smtClean="0">
                <a:solidFill>
                  <a:srgbClr val="FF0000"/>
                </a:solidFill>
              </a:rPr>
              <a:t>wfn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ontribution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nside x-axis radius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7053" y="5815263"/>
            <a:ext cx="548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Plotting </a:t>
            </a:r>
            <a:r>
              <a:rPr lang="en-US" dirty="0" err="1" smtClean="0"/>
              <a:t>sqrt</a:t>
            </a:r>
            <a:r>
              <a:rPr lang="en-US" dirty="0" smtClean="0"/>
              <a:t>(cross-section) – to estimate amplitudes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3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878" y="1517702"/>
            <a:ext cx="8229600" cy="751911"/>
          </a:xfrm>
        </p:spPr>
        <p:txBody>
          <a:bodyPr>
            <a:normAutofit/>
          </a:bodyPr>
          <a:lstStyle/>
          <a:p>
            <a:pPr marL="119062" indent="0">
              <a:buNone/>
            </a:pPr>
            <a:r>
              <a:rPr lang="en-US" sz="1600" dirty="0" err="1"/>
              <a:t>T</a:t>
            </a:r>
            <a:r>
              <a:rPr lang="en-US" sz="1600" baseline="30000" dirty="0" err="1"/>
              <a:t>CDCC</a:t>
            </a:r>
            <a:r>
              <a:rPr lang="en-US" sz="1600" baseline="-25000" dirty="0" err="1"/>
              <a:t>surf</a:t>
            </a:r>
            <a:r>
              <a:rPr lang="en-US" sz="1600" dirty="0"/>
              <a:t>(</a:t>
            </a:r>
            <a:r>
              <a:rPr lang="en-US" sz="1600" i="1" dirty="0"/>
              <a:t>a</a:t>
            </a:r>
            <a:r>
              <a:rPr lang="en-US" sz="1600" dirty="0" smtClean="0"/>
              <a:t>) = T  -  </a:t>
            </a:r>
            <a:r>
              <a:rPr lang="en-US" sz="1600" dirty="0" err="1"/>
              <a:t>T</a:t>
            </a:r>
            <a:r>
              <a:rPr lang="en-US" sz="1600" baseline="30000" dirty="0" err="1"/>
              <a:t>CDCC</a:t>
            </a:r>
            <a:r>
              <a:rPr lang="en-US" sz="1600" baseline="-25000" dirty="0" err="1"/>
              <a:t>post</a:t>
            </a:r>
            <a:r>
              <a:rPr lang="en-US" sz="1600" dirty="0"/>
              <a:t>(0,</a:t>
            </a:r>
            <a:r>
              <a:rPr lang="en-US" sz="1600" i="1" dirty="0"/>
              <a:t>a</a:t>
            </a:r>
            <a:r>
              <a:rPr lang="en-US" sz="1600" dirty="0"/>
              <a:t>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</a:t>
            </a:r>
            <a:r>
              <a:rPr lang="en-US" sz="1600" dirty="0"/>
              <a:t>≈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post</a:t>
            </a:r>
            <a:r>
              <a:rPr lang="en-US" sz="1600" dirty="0" smtClean="0"/>
              <a:t>(</a:t>
            </a:r>
            <a:r>
              <a:rPr lang="en-US" sz="1600" i="1" dirty="0" smtClean="0"/>
              <a:t>a</a:t>
            </a:r>
            <a:r>
              <a:rPr lang="en-US" sz="1600" dirty="0" smtClean="0"/>
              <a:t>,∞</a:t>
            </a:r>
            <a:r>
              <a:rPr lang="en-US" sz="1600" smtClean="0"/>
              <a:t>)                   -</a:t>
            </a:r>
            <a:r>
              <a:rPr lang="en-US" sz="1600" dirty="0" smtClean="0"/>
              <a:t>- use this </a:t>
            </a:r>
            <a:r>
              <a:rPr lang="en-US" sz="1600" smtClean="0"/>
              <a:t>to estimate: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for </a:t>
            </a:r>
            <a:br>
              <a:rPr lang="en-US" dirty="0" smtClean="0"/>
            </a:br>
            <a:r>
              <a:rPr lang="en-US" dirty="0" smtClean="0"/>
              <a:t>future CDCC-surface calculations</a:t>
            </a:r>
            <a:endParaRPr lang="en-US" dirty="0"/>
          </a:p>
        </p:txBody>
      </p:sp>
      <p:pic>
        <p:nvPicPr>
          <p:cNvPr id="4" name="Picture 3" descr="post-inner-out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" y="2247767"/>
            <a:ext cx="3983345" cy="3078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021" y="5637627"/>
            <a:ext cx="35975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Try to choose radius around 7.5 – 8 </a:t>
            </a:r>
            <a:r>
              <a:rPr lang="en-US" sz="1400" dirty="0" err="1" smtClean="0"/>
              <a:t>fm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outside potential, where the CDCC-surface</a:t>
            </a:r>
          </a:p>
          <a:p>
            <a:r>
              <a:rPr lang="en-US" sz="1400" dirty="0" smtClean="0"/>
              <a:t>contribution is complete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6595" y="5413663"/>
            <a:ext cx="448071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Black curve ratio of post cross sections </a:t>
            </a:r>
            <a:r>
              <a:rPr lang="en-US" sz="11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100" baseline="-25000" dirty="0" err="1">
                <a:solidFill>
                  <a:srgbClr val="0000FF"/>
                </a:solidFill>
              </a:rPr>
              <a:t>post</a:t>
            </a:r>
            <a:r>
              <a:rPr lang="en-US" sz="1100" dirty="0">
                <a:solidFill>
                  <a:srgbClr val="0000FF"/>
                </a:solidFill>
              </a:rPr>
              <a:t>(</a:t>
            </a:r>
            <a:r>
              <a:rPr lang="en-US" sz="1100" i="1" dirty="0">
                <a:solidFill>
                  <a:srgbClr val="0000FF"/>
                </a:solidFill>
              </a:rPr>
              <a:t>a</a:t>
            </a:r>
            <a:r>
              <a:rPr lang="en-US" sz="1100" dirty="0">
                <a:solidFill>
                  <a:srgbClr val="0000FF"/>
                </a:solidFill>
              </a:rPr>
              <a:t>,∞)/</a:t>
            </a:r>
            <a:r>
              <a:rPr lang="en-US" sz="11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100" dirty="0">
                <a:solidFill>
                  <a:srgbClr val="0000FF"/>
                </a:solidFill>
              </a:rPr>
              <a:t>   = |</a:t>
            </a:r>
            <a:r>
              <a:rPr lang="en-US" sz="1100" dirty="0" err="1">
                <a:solidFill>
                  <a:srgbClr val="0000FF"/>
                </a:solidFill>
              </a:rPr>
              <a:t>T</a:t>
            </a:r>
            <a:r>
              <a:rPr lang="en-US" sz="1100" baseline="-25000" dirty="0" err="1">
                <a:solidFill>
                  <a:srgbClr val="0000FF"/>
                </a:solidFill>
              </a:rPr>
              <a:t>post</a:t>
            </a:r>
            <a:r>
              <a:rPr lang="en-US" sz="1100" dirty="0">
                <a:solidFill>
                  <a:srgbClr val="0000FF"/>
                </a:solidFill>
              </a:rPr>
              <a:t>(</a:t>
            </a:r>
            <a:r>
              <a:rPr lang="en-US" sz="1100" i="1" dirty="0">
                <a:solidFill>
                  <a:srgbClr val="0000FF"/>
                </a:solidFill>
              </a:rPr>
              <a:t>a</a:t>
            </a:r>
            <a:r>
              <a:rPr lang="en-US" sz="1100" dirty="0">
                <a:solidFill>
                  <a:srgbClr val="0000FF"/>
                </a:solidFill>
              </a:rPr>
              <a:t>,∞)/T|</a:t>
            </a:r>
            <a:r>
              <a:rPr lang="en-US" sz="1100" baseline="30000" dirty="0">
                <a:solidFill>
                  <a:srgbClr val="0000FF"/>
                </a:solidFill>
              </a:rPr>
              <a:t>2 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31" y="2265311"/>
            <a:ext cx="4128588" cy="3126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3161" y="5432323"/>
            <a:ext cx="1948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Ratio of cross section peaks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1162" y="5727291"/>
            <a:ext cx="2390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Larger interior contribution</a:t>
            </a:r>
          </a:p>
          <a:p>
            <a:r>
              <a:rPr lang="en-US" sz="1400" dirty="0" smtClean="0"/>
              <a:t>for this bound-state transfer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847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See development of a model that separates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Interior contributions from shape of wave function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Breakup contributions from exterior tails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Dominant ‘surface contribution’ from exterior tails.</a:t>
            </a:r>
          </a:p>
          <a:p>
            <a:r>
              <a:rPr lang="en-US" dirty="0" smtClean="0"/>
              <a:t>‘Surface Approximation’: if neglect other terms</a:t>
            </a:r>
          </a:p>
          <a:p>
            <a:r>
              <a:rPr lang="en-US" dirty="0" smtClean="0"/>
              <a:t>Good prospects for </a:t>
            </a:r>
          </a:p>
          <a:p>
            <a:pPr lvl="1"/>
            <a:r>
              <a:rPr lang="en-US" dirty="0" smtClean="0"/>
              <a:t>a new model of transfer reactions to resonances, that</a:t>
            </a:r>
          </a:p>
          <a:p>
            <a:pPr lvl="1"/>
            <a:r>
              <a:rPr lang="en-US" dirty="0" smtClean="0"/>
              <a:t>uses small-radius calculations (convergent!),</a:t>
            </a:r>
          </a:p>
          <a:p>
            <a:pPr lvl="1"/>
            <a:r>
              <a:rPr lang="en-US" dirty="0" smtClean="0"/>
              <a:t>to map R-matrix parameters onto resonance shapes.</a:t>
            </a:r>
          </a:p>
          <a:p>
            <a:r>
              <a:rPr lang="en-US" dirty="0" smtClean="0"/>
              <a:t>We are now developing the CDCC approach</a:t>
            </a:r>
          </a:p>
          <a:p>
            <a:r>
              <a:rPr lang="en-US" u="sng" dirty="0" smtClean="0"/>
              <a:t>In future</a:t>
            </a:r>
            <a:r>
              <a:rPr lang="en-US" dirty="0" smtClean="0"/>
              <a:t>: fit neutron R-matrix parameters from expt.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from 1960:</a:t>
            </a:r>
            <a:br>
              <a:rPr lang="en-US" dirty="0" smtClean="0"/>
            </a:br>
            <a:r>
              <a:rPr lang="en-US" dirty="0" smtClean="0"/>
              <a:t>Transfers measure reduced widths</a:t>
            </a:r>
            <a:endParaRPr lang="en-US" dirty="0"/>
          </a:p>
        </p:txBody>
      </p:sp>
      <p:pic>
        <p:nvPicPr>
          <p:cNvPr id="9" name="Content Placeholder 8" descr="MF1960-titl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-688" r="388" b="554"/>
          <a:stretch/>
        </p:blipFill>
        <p:spPr>
          <a:xfrm>
            <a:off x="420119" y="1538935"/>
            <a:ext cx="4780524" cy="1501853"/>
          </a:xfrm>
        </p:spPr>
      </p:pic>
      <p:pic>
        <p:nvPicPr>
          <p:cNvPr id="10" name="Picture 9" descr="MF1960-intro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3" y="3284728"/>
            <a:ext cx="4802020" cy="2938659"/>
          </a:xfrm>
          <a:prstGeom prst="rect">
            <a:avLst/>
          </a:prstGeom>
        </p:spPr>
      </p:pic>
      <p:pic>
        <p:nvPicPr>
          <p:cNvPr id="11" name="Picture 10" descr="MF1960-intro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94" y="3284774"/>
            <a:ext cx="3897006" cy="966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2617" y="4681703"/>
            <a:ext cx="360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‘spectroscopic factor’ S</a:t>
            </a:r>
          </a:p>
          <a:p>
            <a:r>
              <a:rPr lang="en-US" dirty="0" smtClean="0"/>
              <a:t>= ratio of observed reduced width</a:t>
            </a:r>
          </a:p>
          <a:p>
            <a:r>
              <a:rPr lang="en-US" dirty="0"/>
              <a:t> </a:t>
            </a:r>
            <a:r>
              <a:rPr lang="en-US" dirty="0" smtClean="0"/>
              <a:t>   to that of single-particle state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4077" y="5849811"/>
            <a:ext cx="3754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Maybe something for us to learn here?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680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</a:t>
            </a:r>
            <a:br>
              <a:rPr lang="en-US" dirty="0" smtClean="0"/>
            </a:br>
            <a:r>
              <a:rPr lang="en-US" sz="3200" u="sng" dirty="0" smtClean="0"/>
              <a:t>T</a:t>
            </a:r>
            <a:r>
              <a:rPr lang="en-US" sz="3200" dirty="0" smtClean="0"/>
              <a:t>heory </a:t>
            </a:r>
            <a:r>
              <a:rPr lang="en-US" sz="3200" u="sng" dirty="0" smtClean="0"/>
              <a:t>o</a:t>
            </a:r>
            <a:r>
              <a:rPr lang="en-US" sz="3200" dirty="0" smtClean="0"/>
              <a:t>f </a:t>
            </a:r>
            <a:r>
              <a:rPr lang="en-US" sz="3200" u="sng" dirty="0" smtClean="0"/>
              <a:t>R</a:t>
            </a:r>
            <a:r>
              <a:rPr lang="en-US" sz="3200" dirty="0" smtClean="0"/>
              <a:t>eactions of </a:t>
            </a:r>
            <a:r>
              <a:rPr lang="en-US" sz="3200" u="sng" dirty="0" smtClean="0"/>
              <a:t>U</a:t>
            </a:r>
            <a:r>
              <a:rPr lang="en-US" sz="3200" dirty="0" smtClean="0"/>
              <a:t>nstable I</a:t>
            </a:r>
            <a:r>
              <a:rPr lang="en-US" sz="3200" u="sng" dirty="0" smtClean="0"/>
              <a:t>s</a:t>
            </a:r>
            <a:r>
              <a:rPr lang="en-US" sz="3200" dirty="0" smtClean="0"/>
              <a:t>otopes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5825" y="1566863"/>
            <a:ext cx="4146279" cy="4751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19062" indent="0">
              <a:buNone/>
            </a:pPr>
            <a:r>
              <a:rPr lang="en-US" sz="2400" u="sng" dirty="0" smtClean="0"/>
              <a:t>DOE Topical Collaboration</a:t>
            </a:r>
          </a:p>
          <a:p>
            <a:pPr marL="119062" indent="0">
              <a:buNone/>
            </a:pPr>
            <a:r>
              <a:rPr lang="en-US" sz="2400" dirty="0" smtClean="0"/>
              <a:t>Ian Thompson, LLNL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Jutta</a:t>
            </a:r>
            <a:r>
              <a:rPr lang="en-US" sz="2400" dirty="0" smtClean="0"/>
              <a:t> Escher, LLNL</a:t>
            </a:r>
          </a:p>
          <a:p>
            <a:pPr marL="119062" indent="0">
              <a:buNone/>
            </a:pPr>
            <a:r>
              <a:rPr lang="en-US" sz="2400" dirty="0" err="1" smtClean="0"/>
              <a:t>Filomena</a:t>
            </a:r>
            <a:r>
              <a:rPr lang="en-US" sz="2400" dirty="0" smtClean="0"/>
              <a:t> </a:t>
            </a:r>
            <a:r>
              <a:rPr lang="en-US" sz="2400" dirty="0" err="1" smtClean="0"/>
              <a:t>Nunes</a:t>
            </a:r>
            <a:r>
              <a:rPr lang="en-US" sz="2400" dirty="0" smtClean="0"/>
              <a:t>, MSU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Neelam</a:t>
            </a:r>
            <a:r>
              <a:rPr lang="en-US" sz="2400" dirty="0" smtClean="0"/>
              <a:t> </a:t>
            </a:r>
            <a:r>
              <a:rPr lang="en-US" sz="2400" dirty="0" err="1" smtClean="0"/>
              <a:t>Upadhyay</a:t>
            </a:r>
            <a:r>
              <a:rPr lang="en-US" sz="2400" dirty="0" smtClean="0"/>
              <a:t> (PD)</a:t>
            </a:r>
          </a:p>
          <a:p>
            <a:pPr marL="119062" indent="0">
              <a:buNone/>
            </a:pPr>
            <a:r>
              <a:rPr lang="en-US" sz="2400" dirty="0" err="1" smtClean="0"/>
              <a:t>Akram</a:t>
            </a:r>
            <a:r>
              <a:rPr lang="en-US" sz="2400" dirty="0" smtClean="0"/>
              <a:t> </a:t>
            </a:r>
            <a:r>
              <a:rPr lang="en-US" sz="2400" dirty="0" err="1" smtClean="0"/>
              <a:t>Mukhamedzhanov</a:t>
            </a:r>
            <a:r>
              <a:rPr lang="en-US" sz="2400" dirty="0" smtClean="0"/>
              <a:t> (TAMU)</a:t>
            </a:r>
            <a:br>
              <a:rPr lang="en-US" sz="2400" dirty="0" smtClean="0"/>
            </a:br>
            <a:r>
              <a:rPr lang="en-US" sz="2400" dirty="0"/>
              <a:t>V. </a:t>
            </a:r>
            <a:r>
              <a:rPr lang="en-US" sz="2400" dirty="0" err="1" smtClean="0"/>
              <a:t>Eremenko</a:t>
            </a:r>
            <a:r>
              <a:rPr lang="en-US" sz="2400" dirty="0" smtClean="0"/>
              <a:t> (PD)</a:t>
            </a:r>
          </a:p>
          <a:p>
            <a:pPr marL="119062" indent="0">
              <a:buNone/>
            </a:pPr>
            <a:r>
              <a:rPr lang="en-US" sz="2400" dirty="0" smtClean="0"/>
              <a:t>Charlotte </a:t>
            </a:r>
            <a:r>
              <a:rPr lang="en-US" sz="2400" dirty="0" err="1" smtClean="0"/>
              <a:t>Elster</a:t>
            </a:r>
            <a:r>
              <a:rPr lang="en-US" sz="2400" dirty="0" smtClean="0"/>
              <a:t> (OU)</a:t>
            </a:r>
          </a:p>
          <a:p>
            <a:pPr marL="119062" indent="0">
              <a:buNone/>
            </a:pPr>
            <a:r>
              <a:rPr lang="en-US" sz="2400" dirty="0" err="1" smtClean="0"/>
              <a:t>Goran</a:t>
            </a:r>
            <a:r>
              <a:rPr lang="en-US" sz="2400" dirty="0" smtClean="0"/>
              <a:t> </a:t>
            </a:r>
            <a:r>
              <a:rPr lang="en-US" sz="2400" dirty="0" err="1" smtClean="0"/>
              <a:t>Arbanas</a:t>
            </a:r>
            <a:r>
              <a:rPr lang="en-US" sz="2400" dirty="0" smtClean="0"/>
              <a:t> (ORNL)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9062" indent="0">
              <a:buNone/>
            </a:pPr>
            <a:r>
              <a:rPr lang="en-US" u="sng" dirty="0" smtClean="0"/>
              <a:t>Aim</a:t>
            </a:r>
            <a:r>
              <a:rPr lang="en-US" dirty="0" smtClean="0"/>
              <a:t>: develop </a:t>
            </a:r>
            <a:r>
              <a:rPr lang="en-US" dirty="0"/>
              <a:t>new methods that will advance nuclear reaction theory for unstable isotopes by using three-body techniques to improve </a:t>
            </a:r>
            <a:r>
              <a:rPr lang="en-US" dirty="0" smtClean="0"/>
              <a:t>direct</a:t>
            </a:r>
            <a:r>
              <a:rPr lang="en-US" dirty="0"/>
              <a:t>-</a:t>
            </a:r>
            <a:r>
              <a:rPr lang="en-US" dirty="0" smtClean="0"/>
              <a:t>reaction calculations </a:t>
            </a:r>
          </a:p>
          <a:p>
            <a:pPr marL="119062" indent="0">
              <a:buNone/>
            </a:pPr>
            <a:r>
              <a:rPr lang="en-US" dirty="0" smtClean="0"/>
              <a:t>Year 2 out of 5.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5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600" y="1516063"/>
            <a:ext cx="8229600" cy="47513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 transfer or knockout experiments measure surface properties (ANC, reduced width), or</a:t>
            </a:r>
            <a:br>
              <a:rPr lang="en-US" dirty="0" smtClean="0"/>
            </a:br>
            <a:r>
              <a:rPr lang="en-US" dirty="0" smtClean="0"/>
              <a:t>volume properties (norm of overlap function) ?</a:t>
            </a:r>
          </a:p>
          <a:p>
            <a:r>
              <a:rPr lang="en-US" u="sng" dirty="0" smtClean="0"/>
              <a:t>Theory</a:t>
            </a:r>
            <a:r>
              <a:rPr lang="en-US" dirty="0" smtClean="0"/>
              <a:t>: only ‘asymptotic properties’ are observable: </a:t>
            </a:r>
            <a:r>
              <a:rPr lang="en-US" sz="2400" dirty="0" smtClean="0"/>
              <a:t>invariant under off-shell (interior) unitary transformations.</a:t>
            </a:r>
          </a:p>
          <a:p>
            <a:r>
              <a:rPr lang="en-US" sz="2400" u="sng" dirty="0" smtClean="0"/>
              <a:t>Reply</a:t>
            </a:r>
            <a:r>
              <a:rPr lang="en-US" sz="2400" dirty="0" smtClean="0"/>
              <a:t>: We have relied on local potentials for interior forms</a:t>
            </a:r>
          </a:p>
          <a:p>
            <a:r>
              <a:rPr lang="en-US" sz="2400" u="sng" dirty="0" smtClean="0"/>
              <a:t>Conclusion</a:t>
            </a:r>
            <a:r>
              <a:rPr lang="en-US" sz="2400" dirty="0" smtClean="0"/>
              <a:t>: We must:</a:t>
            </a:r>
          </a:p>
          <a:p>
            <a:pPr lvl="1"/>
            <a:r>
              <a:rPr lang="en-US" sz="2000" dirty="0" smtClean="0"/>
              <a:t>pay attention to invariance</a:t>
            </a:r>
            <a:r>
              <a:rPr lang="en-US" sz="2000" dirty="0"/>
              <a:t> </a:t>
            </a:r>
            <a:r>
              <a:rPr lang="en-US" sz="2000" dirty="0" smtClean="0"/>
              <a:t>if we derive effective potentials </a:t>
            </a:r>
            <a:br>
              <a:rPr lang="en-US" sz="2000" dirty="0" smtClean="0"/>
            </a:br>
            <a:r>
              <a:rPr lang="en-US" sz="2000" dirty="0" smtClean="0"/>
              <a:t>(which may be local </a:t>
            </a:r>
            <a:r>
              <a:rPr lang="en-US" sz="2000" u="sng" dirty="0" smtClean="0"/>
              <a:t>or</a:t>
            </a:r>
            <a:r>
              <a:rPr lang="en-US" sz="2000" dirty="0" smtClean="0"/>
              <a:t> non-local)</a:t>
            </a:r>
          </a:p>
          <a:p>
            <a:pPr lvl="1"/>
            <a:r>
              <a:rPr lang="en-US" sz="2000" dirty="0" smtClean="0"/>
              <a:t>separate the contributions from interior and exterior</a:t>
            </a:r>
          </a:p>
          <a:p>
            <a:pPr lvl="1"/>
            <a:r>
              <a:rPr lang="en-US" sz="2000" dirty="0" smtClean="0"/>
              <a:t>see if/how these contributions depend on higher-order couplings.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10574"/>
          </a:xfrm>
        </p:spPr>
        <p:txBody>
          <a:bodyPr/>
          <a:lstStyle/>
          <a:p>
            <a:r>
              <a:rPr lang="en-US" dirty="0" smtClean="0"/>
              <a:t>The Debate: Surface or Volume?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3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3"/>
            <a:ext cx="8572090" cy="4751357"/>
          </a:xfrm>
        </p:spPr>
        <p:txBody>
          <a:bodyPr/>
          <a:lstStyle/>
          <a:p>
            <a:pPr marL="119062" indent="0">
              <a:buNone/>
            </a:pPr>
            <a:r>
              <a:rPr lang="en-US" dirty="0" smtClean="0"/>
              <a:t>Not clear what do we measure when we compare</a:t>
            </a:r>
          </a:p>
          <a:p>
            <a:pPr marL="412750" lvl="1" indent="0">
              <a:buNone/>
            </a:pPr>
            <a:r>
              <a:rPr lang="en-US" dirty="0" smtClean="0"/>
              <a:t>(a) experimental magnitude to theory magnitude?</a:t>
            </a:r>
          </a:p>
          <a:p>
            <a:pPr marL="412750" lvl="1" indent="0">
              <a:buNone/>
            </a:pPr>
            <a:r>
              <a:rPr lang="en-US" dirty="0" smtClean="0"/>
              <a:t>(b) experimental width to theory width?</a:t>
            </a:r>
          </a:p>
          <a:p>
            <a:pPr marL="119062" indent="0">
              <a:buNone/>
            </a:pPr>
            <a:r>
              <a:rPr lang="en-US" dirty="0" smtClean="0"/>
              <a:t>Need a new general theory for resonant transfers!</a:t>
            </a:r>
          </a:p>
          <a:p>
            <a:pPr lvl="1"/>
            <a:r>
              <a:rPr lang="en-US" dirty="0" smtClean="0"/>
              <a:t>Preferably one easy to calculate! </a:t>
            </a:r>
          </a:p>
          <a:p>
            <a:pPr lvl="1"/>
            <a:r>
              <a:rPr lang="en-US" dirty="0" smtClean="0"/>
              <a:t>At present, to get </a:t>
            </a:r>
            <a:r>
              <a:rPr lang="en-US" u="sng" dirty="0" smtClean="0"/>
              <a:t>convergence</a:t>
            </a:r>
            <a:r>
              <a:rPr lang="en-US" dirty="0" smtClean="0"/>
              <a:t> at large radii: </a:t>
            </a:r>
            <a:br>
              <a:rPr lang="en-US" dirty="0" smtClean="0"/>
            </a:br>
            <a:r>
              <a:rPr lang="en-US" dirty="0" smtClean="0"/>
              <a:t>we use bins, or complex contour, or damping</a:t>
            </a:r>
          </a:p>
          <a:p>
            <a:pPr lvl="1"/>
            <a:r>
              <a:rPr lang="en-US" dirty="0" smtClean="0"/>
              <a:t>Should calculate actual shape of resonance peak</a:t>
            </a:r>
          </a:p>
          <a:p>
            <a:pPr lvl="2"/>
            <a:r>
              <a:rPr lang="en-US" dirty="0" smtClean="0"/>
              <a:t>Include wide / overlapping / multichannel resonances</a:t>
            </a:r>
          </a:p>
          <a:p>
            <a:pPr lvl="2"/>
            <a:r>
              <a:rPr lang="en-US" dirty="0" smtClean="0"/>
              <a:t>Ideally should fit using R-matrix resonance parameters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59735"/>
          </a:xfrm>
        </p:spPr>
        <p:txBody>
          <a:bodyPr/>
          <a:lstStyle/>
          <a:p>
            <a:r>
              <a:rPr lang="en-US" dirty="0" smtClean="0"/>
              <a:t>Transfers to Resonances?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7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Look at dependence of transfer rate on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endParaRPr lang="en-US" dirty="0" smtClean="0"/>
          </a:p>
          <a:p>
            <a:pPr marL="412750" lvl="1" indent="0">
              <a:buNone/>
            </a:pPr>
            <a:r>
              <a:rPr lang="en-US" dirty="0" smtClean="0"/>
              <a:t>= radius of neutron wave function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/>
              <a:t>n</a:t>
            </a:r>
            <a:r>
              <a:rPr lang="en-US" dirty="0" smtClean="0">
                <a:latin typeface="+mj-lt"/>
                <a:cs typeface="Symbol" charset="2"/>
              </a:rPr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r>
              <a:rPr lang="en-US" dirty="0" smtClean="0"/>
              <a:t>) being probed</a:t>
            </a:r>
          </a:p>
          <a:p>
            <a:pPr lvl="1"/>
            <a:r>
              <a:rPr lang="en-US" dirty="0" smtClean="0"/>
              <a:t>Remember that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/>
              <a:t>n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err="1"/>
              <a:t>r</a:t>
            </a:r>
            <a:r>
              <a:rPr lang="en-US" baseline="-25000" dirty="0" err="1"/>
              <a:t>nA</a:t>
            </a:r>
            <a:r>
              <a:rPr lang="en-US" dirty="0"/>
              <a:t>) </a:t>
            </a:r>
            <a:r>
              <a:rPr lang="en-US" dirty="0" smtClean="0"/>
              <a:t>for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r>
              <a:rPr lang="en-US" dirty="0" smtClean="0"/>
              <a:t> &gt;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sz="1600" dirty="0" smtClean="0"/>
              <a:t>(surface radius)  </a:t>
            </a:r>
            <a:br>
              <a:rPr lang="en-US" sz="1600" dirty="0" smtClean="0"/>
            </a:br>
            <a:r>
              <a:rPr lang="en-US" dirty="0" smtClean="0"/>
              <a:t>depends on the reduced width: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  </a:t>
            </a:r>
            <a:r>
              <a:rPr lang="en-US" dirty="0" smtClean="0"/>
              <a:t>or the ANC: C </a:t>
            </a:r>
          </a:p>
          <a:p>
            <a:pPr marL="41275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at how post and prior transfers depend on maximum value of  </a:t>
            </a:r>
            <a:r>
              <a:rPr lang="en-US" dirty="0" err="1"/>
              <a:t>r</a:t>
            </a:r>
            <a:r>
              <a:rPr lang="en-US" baseline="-25000" dirty="0" err="1"/>
              <a:t>nA</a:t>
            </a:r>
            <a:r>
              <a:rPr lang="en-US" dirty="0" smtClean="0"/>
              <a:t> (cut </a:t>
            </a:r>
            <a:r>
              <a:rPr lang="en-US" dirty="0" err="1" smtClean="0"/>
              <a:t>wfn</a:t>
            </a:r>
            <a:r>
              <a:rPr lang="en-US" dirty="0" smtClean="0"/>
              <a:t> to zero outside).</a:t>
            </a:r>
          </a:p>
          <a:p>
            <a:r>
              <a:rPr lang="en-US" dirty="0" smtClean="0"/>
              <a:t>Later, try to express as much of the transfer as possible in terms of the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will help calculation of transfers to resonances </a:t>
            </a:r>
          </a:p>
          <a:p>
            <a:pPr lvl="1"/>
            <a:r>
              <a:rPr lang="en-US" dirty="0" smtClean="0"/>
              <a:t>Needed e.g. for Trojan Horse methods, and many </a:t>
            </a:r>
            <a:r>
              <a:rPr lang="en-US" dirty="0" err="1" smtClean="0"/>
              <a:t>expts</a:t>
            </a:r>
            <a:r>
              <a:rPr lang="en-US" dirty="0" smtClean="0"/>
              <a:t>.</a:t>
            </a:r>
          </a:p>
          <a:p>
            <a:pPr marL="41275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984316"/>
          </a:xfrm>
        </p:spPr>
        <p:txBody>
          <a:bodyPr/>
          <a:lstStyle/>
          <a:p>
            <a:r>
              <a:rPr lang="en-US" dirty="0" smtClean="0"/>
              <a:t>New work</a:t>
            </a:r>
            <a:br>
              <a:rPr lang="en-US" dirty="0" smtClean="0"/>
            </a:br>
            <a:r>
              <a:rPr lang="en-US" sz="2800" dirty="0"/>
              <a:t>A.M. </a:t>
            </a:r>
            <a:r>
              <a:rPr lang="en-US" sz="2800" dirty="0" err="1"/>
              <a:t>Mukhamedzhanov</a:t>
            </a:r>
            <a:r>
              <a:rPr lang="en-US" sz="2800" dirty="0" smtClean="0"/>
              <a:t>, PRC </a:t>
            </a:r>
            <a:r>
              <a:rPr lang="en-US" sz="2800" dirty="0"/>
              <a:t>84, 044616 (2011)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90" y="2780224"/>
            <a:ext cx="6998368" cy="13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8562810" cy="4751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deuteron d=</a:t>
            </a:r>
            <a:r>
              <a:rPr lang="en-US" dirty="0" err="1" smtClean="0"/>
              <a:t>n+p</a:t>
            </a:r>
            <a:r>
              <a:rPr lang="en-US" dirty="0" smtClean="0"/>
              <a:t> incident on target A, and the A(</a:t>
            </a:r>
            <a:r>
              <a:rPr lang="en-US" dirty="0" err="1" smtClean="0"/>
              <a:t>d,p</a:t>
            </a:r>
            <a:r>
              <a:rPr lang="en-US" dirty="0" smtClean="0"/>
              <a:t>)B reaction, with B=</a:t>
            </a:r>
            <a:r>
              <a:rPr lang="en-US" dirty="0" err="1" smtClean="0"/>
              <a:t>A+n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Binding potentials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np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>
                <a:latin typeface="+mn-lt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/>
              <a:t>r),  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nA</a:t>
            </a:r>
            <a:r>
              <a:rPr lang="en-US" dirty="0" smtClean="0"/>
              <a:t> for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err="1"/>
              <a:t>r</a:t>
            </a:r>
            <a:r>
              <a:rPr lang="en-US" baseline="-25000" dirty="0" err="1"/>
              <a:t>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Entrance  &amp; exit optical potentials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dA</a:t>
            </a:r>
            <a:r>
              <a:rPr lang="en-US" dirty="0" smtClean="0"/>
              <a:t>(R),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pB</a:t>
            </a:r>
            <a:r>
              <a:rPr lang="en-US" dirty="0" smtClean="0"/>
              <a:t>(R) </a:t>
            </a:r>
          </a:p>
          <a:p>
            <a:pPr lvl="1"/>
            <a:r>
              <a:rPr lang="en-US" dirty="0" smtClean="0"/>
              <a:t>Also need ‘core-core’ potential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endParaRPr lang="en-US" baseline="-25000" dirty="0" smtClean="0"/>
          </a:p>
          <a:p>
            <a:pPr marL="119062" indent="0">
              <a:buNone/>
            </a:pPr>
            <a:r>
              <a:rPr lang="en-US" u="sng" dirty="0" smtClean="0"/>
              <a:t>Look at DWBA as first approximation:</a:t>
            </a:r>
          </a:p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err="1" smtClean="0"/>
              <a:t>T</a:t>
            </a:r>
            <a:r>
              <a:rPr lang="en-US" baseline="-25000" dirty="0" err="1" smtClean="0"/>
              <a:t>post</a:t>
            </a:r>
            <a:r>
              <a:rPr lang="en-US" dirty="0" smtClean="0"/>
              <a:t> = &lt;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(-)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|</a:t>
            </a:r>
            <a:r>
              <a:rPr lang="en-US" baseline="-25000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np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pB</a:t>
            </a:r>
            <a:r>
              <a:rPr lang="en-US" dirty="0" smtClean="0"/>
              <a:t>(</a:t>
            </a:r>
            <a:r>
              <a:rPr lang="en-US" dirty="0"/>
              <a:t>R</a:t>
            </a:r>
            <a:r>
              <a:rPr lang="en-US" dirty="0" smtClean="0"/>
              <a:t>) |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sz="2000" baseline="-25000" dirty="0" err="1" smtClean="0">
                <a:cs typeface="Symbol" charset="2"/>
              </a:rPr>
              <a:t>d</a:t>
            </a:r>
            <a:r>
              <a:rPr lang="en-US" sz="2000" baseline="-25000" dirty="0" smtClean="0">
                <a:cs typeface="Symbol" charset="2"/>
              </a:rPr>
              <a:t> </a:t>
            </a:r>
            <a:r>
              <a:rPr lang="en-US" sz="2000" dirty="0" err="1" smtClean="0">
                <a:cs typeface="Symbol" charset="2"/>
              </a:rPr>
              <a:t>f</a:t>
            </a:r>
            <a:r>
              <a:rPr lang="en-US" sz="2000" baseline="-25000" dirty="0" err="1" smtClean="0">
                <a:cs typeface="Symbol" charset="2"/>
              </a:rPr>
              <a:t>d</a:t>
            </a:r>
            <a:r>
              <a:rPr lang="en-US" sz="2000" baseline="30000" dirty="0" smtClean="0"/>
              <a:t>(+)</a:t>
            </a:r>
            <a:r>
              <a:rPr lang="en-US" sz="2000" dirty="0" smtClean="0">
                <a:cs typeface="Symbol" charset="2"/>
              </a:rPr>
              <a:t>&gt;</a:t>
            </a:r>
          </a:p>
          <a:p>
            <a:pPr marL="800100" lvl="2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smtClean="0">
                <a:cs typeface="Symbol" charset="2"/>
              </a:rPr>
              <a:t>As long-ranged 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r>
              <a:rPr lang="en-US" dirty="0" smtClean="0">
                <a:cs typeface="Symbol" charset="2"/>
              </a:rPr>
              <a:t> as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/>
              <a:t>n</a:t>
            </a:r>
            <a:r>
              <a:rPr lang="en-US" dirty="0" smtClean="0">
                <a:cs typeface="Symbol" charset="2"/>
              </a:rPr>
              <a:t>, as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np</a:t>
            </a:r>
            <a:r>
              <a:rPr lang="en-US" dirty="0"/>
              <a:t> </a:t>
            </a:r>
            <a:r>
              <a:rPr lang="en-US" dirty="0" smtClean="0"/>
              <a:t>acts at all distances from target</a:t>
            </a:r>
          </a:p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err="1" smtClean="0"/>
              <a:t>T</a:t>
            </a:r>
            <a:r>
              <a:rPr lang="en-US" baseline="-25000" dirty="0" err="1" smtClean="0"/>
              <a:t>prior</a:t>
            </a:r>
            <a:r>
              <a:rPr lang="en-US" dirty="0" smtClean="0"/>
              <a:t> </a:t>
            </a:r>
            <a:r>
              <a:rPr lang="en-US" dirty="0"/>
              <a:t>= &lt;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baseline="30000" dirty="0"/>
              <a:t>(-)</a:t>
            </a:r>
            <a:r>
              <a:rPr lang="en-US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|</a:t>
            </a:r>
            <a:r>
              <a:rPr lang="en-US" baseline="-25000" dirty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  </a:t>
            </a:r>
            <a:r>
              <a:rPr lang="en-US" dirty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r>
              <a:rPr lang="en-US" baseline="-25000" dirty="0" smtClean="0"/>
              <a:t> </a:t>
            </a:r>
            <a:r>
              <a:rPr lang="en-US" dirty="0"/>
              <a:t>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dA</a:t>
            </a:r>
            <a:r>
              <a:rPr lang="en-US" dirty="0" smtClean="0"/>
              <a:t>(</a:t>
            </a:r>
            <a:r>
              <a:rPr lang="en-US" dirty="0"/>
              <a:t>R) |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sz="2000" baseline="-25000" dirty="0" err="1">
                <a:cs typeface="Symbol" charset="2"/>
              </a:rPr>
              <a:t>d</a:t>
            </a:r>
            <a:r>
              <a:rPr lang="en-US" sz="2000" baseline="-25000" dirty="0">
                <a:cs typeface="Symbol" charset="2"/>
              </a:rPr>
              <a:t> </a:t>
            </a:r>
            <a:r>
              <a:rPr lang="en-US" sz="2000" dirty="0" err="1">
                <a:cs typeface="Symbol" charset="2"/>
              </a:rPr>
              <a:t>f</a:t>
            </a:r>
            <a:r>
              <a:rPr lang="en-US" sz="2000" baseline="-25000" dirty="0" err="1">
                <a:cs typeface="Symbol" charset="2"/>
              </a:rPr>
              <a:t>d</a:t>
            </a:r>
            <a:r>
              <a:rPr lang="en-US" sz="2000" baseline="30000" dirty="0"/>
              <a:t>(+)</a:t>
            </a:r>
            <a:r>
              <a:rPr lang="en-US" sz="2000" dirty="0">
                <a:cs typeface="Symbol" charset="2"/>
              </a:rPr>
              <a:t>&gt;</a:t>
            </a:r>
            <a:endParaRPr lang="en-US" dirty="0"/>
          </a:p>
          <a:p>
            <a:pPr marL="857250" lvl="4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dirty="0" smtClean="0">
                <a:cs typeface="Symbol" charset="2"/>
              </a:rPr>
              <a:t>Short-</a:t>
            </a:r>
            <a:r>
              <a:rPr lang="en-US" dirty="0">
                <a:cs typeface="Symbol" charset="2"/>
              </a:rPr>
              <a:t>ranged </a:t>
            </a:r>
            <a:r>
              <a:rPr lang="en-US" dirty="0" smtClean="0">
                <a:cs typeface="Symbol" charset="2"/>
              </a:rPr>
              <a:t>in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 </a:t>
            </a:r>
            <a:r>
              <a:rPr lang="en-US" dirty="0" smtClean="0">
                <a:cs typeface="Symbol" charset="2"/>
              </a:rPr>
              <a:t>than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/>
              <a:t>n</a:t>
            </a:r>
            <a:r>
              <a:rPr lang="en-US" dirty="0">
                <a:cs typeface="Symbol" charset="2"/>
              </a:rPr>
              <a:t>, as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nA</a:t>
            </a:r>
            <a:r>
              <a:rPr lang="en-US" baseline="-25000" dirty="0" smtClean="0"/>
              <a:t>  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pA</a:t>
            </a:r>
            <a:r>
              <a:rPr lang="en-US" baseline="-25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dA</a:t>
            </a:r>
            <a:r>
              <a:rPr lang="en-US" dirty="0" smtClean="0"/>
              <a:t> all cut off away from target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61412"/>
          </a:xfrm>
        </p:spPr>
        <p:txBody>
          <a:bodyPr/>
          <a:lstStyle/>
          <a:p>
            <a:r>
              <a:rPr lang="en-US" sz="3200" dirty="0" smtClean="0"/>
              <a:t>Post and Prior DWBA Transfer Couplings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16588" y="4410697"/>
            <a:ext cx="155681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(has ZR limit)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5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_gs_postpriorMax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" b="5055"/>
          <a:stretch/>
        </p:blipFill>
        <p:spPr>
          <a:xfrm>
            <a:off x="169721" y="1365455"/>
            <a:ext cx="4438739" cy="27953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36832"/>
          </a:xfrm>
        </p:spPr>
        <p:txBody>
          <a:bodyPr/>
          <a:lstStyle/>
          <a:p>
            <a:r>
              <a:rPr lang="en-US" dirty="0" smtClean="0"/>
              <a:t>Effects of limiting max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929139" y="4216217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</a:t>
            </a:r>
            <a:endParaRPr lang="en-US" dirty="0"/>
          </a:p>
        </p:txBody>
      </p:sp>
      <p:pic>
        <p:nvPicPr>
          <p:cNvPr id="6" name="Picture 5" descr="fig_2f7_postpriorMa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4651"/>
          <a:stretch/>
        </p:blipFill>
        <p:spPr>
          <a:xfrm>
            <a:off x="4619999" y="1379110"/>
            <a:ext cx="3994863" cy="2779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910" y="4216216"/>
            <a:ext cx="271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Resonance bin at </a:t>
            </a:r>
            <a:r>
              <a:rPr lang="en-US" dirty="0" smtClean="0"/>
              <a:t>1 MeV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423" y="4634986"/>
            <a:ext cx="770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/>
              <a:t>Peak cross sections, calculated in the post and prior formalisms, </a:t>
            </a:r>
            <a:r>
              <a:rPr lang="en-US" baseline="-25000" dirty="0" smtClean="0"/>
              <a:t>are </a:t>
            </a:r>
            <a:r>
              <a:rPr lang="en-US" baseline="-25000" dirty="0"/>
              <a:t>shown as a function of the cutoff </a:t>
            </a:r>
            <a:r>
              <a:rPr lang="en-US" baseline="-25000" dirty="0" smtClean="0"/>
              <a:t>radius,</a:t>
            </a:r>
            <a:endParaRPr lang="en-US" baseline="-25000" dirty="0"/>
          </a:p>
          <a:p>
            <a:r>
              <a:rPr lang="en-US" baseline="-25000" dirty="0" smtClean="0"/>
              <a:t>   (beyond </a:t>
            </a:r>
            <a:r>
              <a:rPr lang="en-US" baseline="-25000" dirty="0"/>
              <a:t>which contributions from the </a:t>
            </a:r>
            <a:r>
              <a:rPr lang="en-US" baseline="-25000" dirty="0" smtClean="0"/>
              <a:t>neutron wave function are </a:t>
            </a:r>
            <a:r>
              <a:rPr lang="en-US" baseline="-25000" dirty="0"/>
              <a:t>set to </a:t>
            </a:r>
            <a:r>
              <a:rPr lang="en-US" baseline="-25000" dirty="0" smtClean="0"/>
              <a:t>zero)</a:t>
            </a:r>
            <a:endParaRPr lang="en-US" baseline="-25000" dirty="0"/>
          </a:p>
          <a:p>
            <a:r>
              <a:rPr lang="en-US" baseline="-25000" dirty="0"/>
              <a:t>The cross sections are normalized relative to the peak cross sections </a:t>
            </a:r>
            <a:r>
              <a:rPr lang="en-US" baseline="-25000" dirty="0" smtClean="0"/>
              <a:t>obtained </a:t>
            </a:r>
            <a:r>
              <a:rPr lang="en-US" baseline="-25000" dirty="0"/>
              <a:t>in the full calculation.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607" y="5330983"/>
            <a:ext cx="7381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that   Post contributions are from large neutron radii.</a:t>
            </a:r>
          </a:p>
          <a:p>
            <a:r>
              <a:rPr lang="en-US" dirty="0" smtClean="0"/>
              <a:t>                Convergence to resonances is slow (especially for post form)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Very small post contributions from the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3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3"/>
            <a:ext cx="8498348" cy="4751357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post</a:t>
            </a:r>
            <a:r>
              <a:rPr lang="en-US" dirty="0" smtClean="0"/>
              <a:t>(</a:t>
            </a:r>
            <a:r>
              <a:rPr lang="en-US" i="1" dirty="0" err="1" smtClean="0"/>
              <a:t>a,b</a:t>
            </a:r>
            <a:r>
              <a:rPr lang="en-US" dirty="0" smtClean="0"/>
              <a:t>) &amp;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prior</a:t>
            </a:r>
            <a:r>
              <a:rPr lang="en-US" dirty="0" smtClean="0"/>
              <a:t>(</a:t>
            </a:r>
            <a:r>
              <a:rPr lang="en-US" i="1" dirty="0" err="1"/>
              <a:t>a,b</a:t>
            </a:r>
            <a:r>
              <a:rPr lang="en-US" dirty="0" smtClean="0"/>
              <a:t>) with </a:t>
            </a:r>
            <a:r>
              <a:rPr lang="en-US" i="1" dirty="0" smtClean="0"/>
              <a:t>a</a:t>
            </a:r>
            <a:r>
              <a:rPr lang="en-US" dirty="0" smtClean="0"/>
              <a:t> &lt;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nA</a:t>
            </a:r>
            <a:r>
              <a:rPr lang="en-US" dirty="0" smtClean="0"/>
              <a:t>&lt; </a:t>
            </a:r>
            <a:r>
              <a:rPr lang="en-US" i="1" dirty="0" smtClean="0"/>
              <a:t>b</a:t>
            </a:r>
            <a:r>
              <a:rPr lang="en-US" dirty="0" smtClean="0"/>
              <a:t> limits</a:t>
            </a:r>
          </a:p>
          <a:p>
            <a:pPr marL="119062" indent="0">
              <a:buNone/>
            </a:pPr>
            <a:r>
              <a:rPr lang="en-US" dirty="0" err="1" smtClean="0"/>
              <a:t>Mukhamedzhanov</a:t>
            </a:r>
            <a:r>
              <a:rPr lang="en-US" dirty="0" smtClean="0"/>
              <a:t> </a:t>
            </a:r>
            <a:r>
              <a:rPr lang="en-US" sz="1600" dirty="0" smtClean="0"/>
              <a:t>(PRC </a:t>
            </a:r>
            <a:r>
              <a:rPr lang="en-US" sz="1600" b="1" dirty="0" smtClean="0"/>
              <a:t>84</a:t>
            </a:r>
            <a:r>
              <a:rPr lang="en-US" sz="1600" dirty="0" smtClean="0"/>
              <a:t>, 044616, 2011</a:t>
            </a:r>
            <a:r>
              <a:rPr lang="en-US" dirty="0" smtClean="0"/>
              <a:t>) showed recently:</a:t>
            </a:r>
            <a:br>
              <a:rPr lang="en-US" dirty="0" smtClean="0"/>
            </a:br>
            <a:r>
              <a:rPr lang="en-US" dirty="0" smtClean="0"/>
              <a:t> 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post</a:t>
            </a:r>
            <a:r>
              <a:rPr lang="en-US" dirty="0" smtClean="0"/>
              <a:t>(0,</a:t>
            </a:r>
            <a:r>
              <a:rPr lang="en-US" i="1" dirty="0" smtClean="0"/>
              <a:t>a</a:t>
            </a:r>
            <a:r>
              <a:rPr lang="en-US" dirty="0" smtClean="0"/>
              <a:t>)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surf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prior</a:t>
            </a: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 smtClean="0"/>
              <a:t>,∞)</a:t>
            </a:r>
          </a:p>
          <a:p>
            <a:pPr marL="119062" indent="0">
              <a:buNone/>
            </a:pPr>
            <a:r>
              <a:rPr lang="en-US" dirty="0" smtClean="0"/>
              <a:t>                where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surf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 smtClean="0"/>
              <a:t>) = </a:t>
            </a:r>
            <a:r>
              <a:rPr lang="en-US" dirty="0"/>
              <a:t>&lt;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baseline="30000" dirty="0"/>
              <a:t>(-)</a:t>
            </a:r>
            <a:r>
              <a:rPr lang="en-US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|</a:t>
            </a:r>
            <a:r>
              <a:rPr lang="en-US" baseline="-25000" dirty="0"/>
              <a:t> </a:t>
            </a:r>
            <a:r>
              <a:rPr lang="en-US" dirty="0" smtClean="0"/>
              <a:t>             | </a:t>
            </a:r>
            <a:r>
              <a:rPr lang="en-US" dirty="0" err="1">
                <a:latin typeface="Symbol" charset="2"/>
                <a:cs typeface="Symbol" charset="2"/>
              </a:rPr>
              <a:t>f</a:t>
            </a:r>
            <a:r>
              <a:rPr lang="en-US" sz="2000" baseline="-25000" dirty="0" err="1">
                <a:cs typeface="Symbol" charset="2"/>
              </a:rPr>
              <a:t>d</a:t>
            </a:r>
            <a:r>
              <a:rPr lang="en-US" sz="2000" baseline="-25000" dirty="0">
                <a:cs typeface="Symbol" charset="2"/>
              </a:rPr>
              <a:t> </a:t>
            </a:r>
            <a:r>
              <a:rPr lang="en-US" sz="2000" dirty="0" err="1">
                <a:cs typeface="Symbol" charset="2"/>
              </a:rPr>
              <a:t>f</a:t>
            </a:r>
            <a:r>
              <a:rPr lang="en-US" sz="2000" baseline="-25000" dirty="0" err="1">
                <a:cs typeface="Symbol" charset="2"/>
              </a:rPr>
              <a:t>d</a:t>
            </a:r>
            <a:r>
              <a:rPr lang="en-US" sz="2000" baseline="30000" dirty="0"/>
              <a:t>(+)</a:t>
            </a:r>
            <a:r>
              <a:rPr lang="en-US" sz="2000" dirty="0" smtClean="0">
                <a:cs typeface="Symbol" charset="2"/>
              </a:rPr>
              <a:t>&gt;</a:t>
            </a:r>
            <a:r>
              <a:rPr lang="en-US" sz="2000" baseline="-25000" dirty="0" smtClean="0">
                <a:cs typeface="Symbol" charset="2"/>
              </a:rPr>
              <a:t>(in)</a:t>
            </a:r>
            <a:endParaRPr lang="en-US" sz="2000" baseline="-25000" dirty="0">
              <a:cs typeface="Symbol" charset="2"/>
            </a:endParaRPr>
          </a:p>
          <a:p>
            <a:r>
              <a:rPr lang="en-US" dirty="0" smtClean="0"/>
              <a:t>Evaluate: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45025"/>
          </a:xfrm>
        </p:spPr>
        <p:txBody>
          <a:bodyPr/>
          <a:lstStyle/>
          <a:p>
            <a:r>
              <a:rPr lang="en-US" dirty="0" smtClean="0"/>
              <a:t>‘Surface Amplitude’ component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54" y="3891935"/>
            <a:ext cx="5350859" cy="219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52" y="3237038"/>
            <a:ext cx="1302774" cy="4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9062" indent="0">
              <a:buNone/>
            </a:pPr>
            <a:r>
              <a:rPr lang="en-US" u="sng" dirty="0" smtClean="0"/>
              <a:t>Prove post-prior equivalence in DWBA:</a:t>
            </a:r>
          </a:p>
          <a:p>
            <a:r>
              <a:rPr lang="en-US" dirty="0" smtClean="0"/>
              <a:t>If </a:t>
            </a:r>
            <a:r>
              <a:rPr lang="en-US" i="1" dirty="0"/>
              <a:t>a</a:t>
            </a:r>
            <a:r>
              <a:rPr lang="en-US" dirty="0"/>
              <a:t>=0, then, since </a:t>
            </a:r>
            <a:r>
              <a:rPr lang="en-US" dirty="0" err="1"/>
              <a:t>T</a:t>
            </a:r>
            <a:r>
              <a:rPr lang="en-US" baseline="-25000" dirty="0" err="1"/>
              <a:t>surf</a:t>
            </a:r>
            <a:r>
              <a:rPr lang="en-US" dirty="0"/>
              <a:t>(0) = 0, find T = </a:t>
            </a:r>
            <a:r>
              <a:rPr lang="en-US" dirty="0" err="1"/>
              <a:t>T</a:t>
            </a:r>
            <a:r>
              <a:rPr lang="en-US" baseline="-25000" dirty="0" err="1"/>
              <a:t>prior</a:t>
            </a:r>
            <a:r>
              <a:rPr lang="en-US" dirty="0"/>
              <a:t>(0,∞</a:t>
            </a:r>
            <a:r>
              <a:rPr lang="en-US" dirty="0" smtClean="0"/>
              <a:t>)</a:t>
            </a:r>
          </a:p>
          <a:p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 smtClean="0"/>
              <a:t>=</a:t>
            </a:r>
            <a:r>
              <a:rPr lang="en-US" dirty="0"/>
              <a:t>∞</a:t>
            </a:r>
            <a:r>
              <a:rPr lang="en-US" dirty="0" smtClean="0"/>
              <a:t>, </a:t>
            </a:r>
            <a:r>
              <a:rPr lang="en-US" dirty="0"/>
              <a:t>then, since </a:t>
            </a:r>
            <a:r>
              <a:rPr lang="en-US" dirty="0" err="1"/>
              <a:t>T</a:t>
            </a:r>
            <a:r>
              <a:rPr lang="en-US" baseline="-25000" dirty="0" err="1"/>
              <a:t>surf</a:t>
            </a:r>
            <a:r>
              <a:rPr lang="en-US" dirty="0" smtClean="0"/>
              <a:t>(</a:t>
            </a:r>
            <a:r>
              <a:rPr lang="en-US" dirty="0"/>
              <a:t>∞</a:t>
            </a:r>
            <a:r>
              <a:rPr lang="en-US" dirty="0" smtClean="0"/>
              <a:t>) </a:t>
            </a:r>
            <a:r>
              <a:rPr lang="en-US" dirty="0"/>
              <a:t>= 0, find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post</a:t>
            </a:r>
            <a:r>
              <a:rPr lang="en-US" dirty="0" smtClean="0"/>
              <a:t>(</a:t>
            </a:r>
            <a:r>
              <a:rPr lang="en-US" dirty="0"/>
              <a:t>0,∞</a:t>
            </a:r>
            <a:r>
              <a:rPr lang="en-US" dirty="0" smtClean="0"/>
              <a:t>)</a:t>
            </a:r>
          </a:p>
          <a:p>
            <a:pPr marL="119062" indent="0">
              <a:buNone/>
            </a:pPr>
            <a:endParaRPr lang="en-US" dirty="0" smtClean="0"/>
          </a:p>
          <a:p>
            <a:pPr marL="119062" indent="0">
              <a:buNone/>
            </a:pPr>
            <a:r>
              <a:rPr lang="en-US" u="sng" dirty="0" smtClean="0"/>
              <a:t>Dependence on reduced width </a:t>
            </a:r>
            <a:r>
              <a:rPr lang="en-US" u="sng" dirty="0">
                <a:latin typeface="Symbol" charset="2"/>
                <a:cs typeface="Symbol" charset="2"/>
              </a:rPr>
              <a:t>g</a:t>
            </a:r>
            <a:r>
              <a:rPr lang="en-US" u="sng" baseline="30000" dirty="0"/>
              <a:t>2</a:t>
            </a:r>
            <a:r>
              <a:rPr lang="en-US" u="sng" dirty="0" smtClean="0"/>
              <a:t> of neutron </a:t>
            </a:r>
            <a:r>
              <a:rPr lang="en-US" u="sng" dirty="0" err="1" smtClean="0"/>
              <a:t>wf</a:t>
            </a:r>
            <a:r>
              <a:rPr lang="en-US" u="sng" dirty="0" smtClean="0"/>
              <a:t>: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is outside radius of the potential, then </a:t>
            </a:r>
            <a:br>
              <a:rPr lang="en-US" dirty="0" smtClean="0"/>
            </a:br>
            <a:r>
              <a:rPr lang="en-US" dirty="0" err="1"/>
              <a:t>T</a:t>
            </a:r>
            <a:r>
              <a:rPr lang="en-US" baseline="-25000" dirty="0" err="1"/>
              <a:t>surf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dirty="0" err="1"/>
              <a:t>T</a:t>
            </a:r>
            <a:r>
              <a:rPr lang="en-US" baseline="-25000" dirty="0" err="1"/>
              <a:t>prior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,∞</a:t>
            </a:r>
            <a:r>
              <a:rPr lang="en-US" dirty="0" smtClean="0"/>
              <a:t>) depend on </a:t>
            </a:r>
            <a:r>
              <a:rPr lang="en-US" dirty="0" err="1" smtClean="0"/>
              <a:t>wfn</a:t>
            </a:r>
            <a:r>
              <a:rPr lang="en-US" dirty="0" smtClean="0"/>
              <a:t> only by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Only dependence on interior is by </a:t>
            </a:r>
            <a:r>
              <a:rPr lang="en-US" sz="2000" dirty="0" smtClean="0"/>
              <a:t>(small) </a:t>
            </a:r>
            <a:r>
              <a:rPr lang="en-US" dirty="0" err="1"/>
              <a:t>T</a:t>
            </a:r>
            <a:r>
              <a:rPr lang="en-US" baseline="-25000" dirty="0" err="1"/>
              <a:t>post</a:t>
            </a:r>
            <a:r>
              <a:rPr lang="en-US" dirty="0"/>
              <a:t>(0,</a:t>
            </a:r>
            <a:r>
              <a:rPr lang="en-US" i="1" dirty="0"/>
              <a:t>a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795864"/>
          </a:xfrm>
        </p:spPr>
        <p:txBody>
          <a:bodyPr/>
          <a:lstStyle/>
          <a:p>
            <a:r>
              <a:rPr lang="en-US" dirty="0"/>
              <a:t>T = </a:t>
            </a:r>
            <a:r>
              <a:rPr lang="en-US" dirty="0" err="1"/>
              <a:t>T</a:t>
            </a:r>
            <a:r>
              <a:rPr lang="en-US" baseline="-25000" dirty="0" err="1"/>
              <a:t>post</a:t>
            </a:r>
            <a:r>
              <a:rPr lang="en-US" dirty="0"/>
              <a:t>(0,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dirty="0" err="1"/>
              <a:t>T</a:t>
            </a:r>
            <a:r>
              <a:rPr lang="en-US" baseline="-25000" dirty="0" err="1"/>
              <a:t>surf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dirty="0" err="1"/>
              <a:t>T</a:t>
            </a:r>
            <a:r>
              <a:rPr lang="en-US" baseline="-25000" dirty="0" err="1"/>
              <a:t>prior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,∞)</a:t>
            </a:r>
          </a:p>
        </p:txBody>
      </p:sp>
    </p:spTree>
    <p:extLst>
      <p:ext uri="{BB962C8B-B14F-4D97-AF65-F5344CB8AC3E}">
        <p14:creationId xmlns:p14="http://schemas.microsoft.com/office/powerpoint/2010/main" val="368378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_gs_postpriorsurfMax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2289" r="8825" b="4810"/>
          <a:stretch/>
        </p:blipFill>
        <p:spPr>
          <a:xfrm>
            <a:off x="469195" y="1113777"/>
            <a:ext cx="3621024" cy="31729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137"/>
            <a:ext cx="8229600" cy="836832"/>
          </a:xfrm>
        </p:spPr>
        <p:txBody>
          <a:bodyPr/>
          <a:lstStyle/>
          <a:p>
            <a:r>
              <a:rPr lang="en-US" dirty="0" smtClean="0"/>
              <a:t>Size of the Surface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846" y="428982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</a:t>
            </a:r>
            <a:endParaRPr lang="en-US" dirty="0"/>
          </a:p>
        </p:txBody>
      </p:sp>
      <p:pic>
        <p:nvPicPr>
          <p:cNvPr id="8" name="Picture 7" descr="rsmax-frac-f72-resonanc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83" y="1200850"/>
            <a:ext cx="3585883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4181" y="4223820"/>
            <a:ext cx="135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6839" y="5243871"/>
            <a:ext cx="7049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see the surface term peaked at the surface (as expected).</a:t>
            </a:r>
          </a:p>
          <a:p>
            <a:endParaRPr lang="en-US" dirty="0" smtClean="0"/>
          </a:p>
          <a:p>
            <a:r>
              <a:rPr lang="en-US" dirty="0" smtClean="0"/>
              <a:t>But it does </a:t>
            </a:r>
            <a:r>
              <a:rPr lang="en-US" u="sng" dirty="0" smtClean="0"/>
              <a:t>not</a:t>
            </a:r>
            <a:r>
              <a:rPr lang="en-US" dirty="0" smtClean="0"/>
              <a:t> produce </a:t>
            </a:r>
            <a:r>
              <a:rPr lang="en-US" u="sng" dirty="0" smtClean="0"/>
              <a:t>all</a:t>
            </a:r>
            <a:r>
              <a:rPr lang="en-US" dirty="0" smtClean="0"/>
              <a:t> the cross section peak, or all the integral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8144" y="4735368"/>
            <a:ext cx="321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surf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dirty="0" smtClean="0"/>
              <a:t> = </a:t>
            </a:r>
            <a:r>
              <a:rPr lang="en-US" dirty="0" err="1"/>
              <a:t>T</a:t>
            </a:r>
            <a:r>
              <a:rPr lang="en-US" baseline="-25000" dirty="0" err="1"/>
              <a:t>prior</a:t>
            </a:r>
            <a:r>
              <a:rPr lang="en-US" dirty="0" smtClean="0"/>
              <a:t>(0,</a:t>
            </a:r>
            <a:r>
              <a:rPr lang="en-US" i="1" dirty="0" smtClean="0"/>
              <a:t>a</a:t>
            </a:r>
            <a:r>
              <a:rPr lang="en-US" dirty="0" smtClean="0"/>
              <a:t>) - </a:t>
            </a:r>
            <a:r>
              <a:rPr lang="en-US" dirty="0" err="1"/>
              <a:t>T</a:t>
            </a:r>
            <a:r>
              <a:rPr lang="en-US" baseline="-25000" dirty="0" err="1"/>
              <a:t>post</a:t>
            </a:r>
            <a:r>
              <a:rPr lang="en-US" dirty="0"/>
              <a:t>(0,</a:t>
            </a:r>
            <a:r>
              <a:rPr lang="en-US" i="1" dirty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72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28118</TotalTime>
  <Words>896</Words>
  <Application>Microsoft Macintosh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Standard Background</vt:lpstr>
      <vt:lpstr>1_No Background Color</vt:lpstr>
      <vt:lpstr>Interior and Exterior Contributions to Transfer Cross Sections</vt:lpstr>
      <vt:lpstr>The Debate: Surface or Volume?</vt:lpstr>
      <vt:lpstr>Transfers to Resonances?</vt:lpstr>
      <vt:lpstr>New work A.M. Mukhamedzhanov, PRC 84, 044616 (2011)</vt:lpstr>
      <vt:lpstr>Post and Prior DWBA Transfer Couplings</vt:lpstr>
      <vt:lpstr>Effects of limiting max rnA</vt:lpstr>
      <vt:lpstr>‘Surface Amplitude’ component</vt:lpstr>
      <vt:lpstr>T = Tpost(0,a) + Tsurf(a) + Tprior(a,∞)</vt:lpstr>
      <vt:lpstr>Size of the Surface Term</vt:lpstr>
      <vt:lpstr>CDCC Breakup exterior calculations</vt:lpstr>
      <vt:lpstr>Interior / Surface / Breakup</vt:lpstr>
      <vt:lpstr>Predictions for  future CDCC-surface calculations</vt:lpstr>
      <vt:lpstr>Conclusions</vt:lpstr>
      <vt:lpstr>Some history from 1960: Transfers measure reduced widths</vt:lpstr>
      <vt:lpstr>TORUS Theory of Reactions of Unstable Isotopes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Ian Thompson</cp:lastModifiedBy>
  <cp:revision>1010</cp:revision>
  <cp:lastPrinted>2012-03-19T16:56:13Z</cp:lastPrinted>
  <dcterms:created xsi:type="dcterms:W3CDTF">2010-07-01T20:56:41Z</dcterms:created>
  <dcterms:modified xsi:type="dcterms:W3CDTF">2012-03-20T22:12:39Z</dcterms:modified>
</cp:coreProperties>
</file>