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30" r:id="rId2"/>
    <p:sldId id="947" r:id="rId3"/>
    <p:sldId id="931" r:id="rId4"/>
    <p:sldId id="873" r:id="rId5"/>
    <p:sldId id="948" r:id="rId6"/>
    <p:sldId id="967" r:id="rId7"/>
    <p:sldId id="897" r:id="rId8"/>
    <p:sldId id="969" r:id="rId9"/>
    <p:sldId id="940" r:id="rId10"/>
    <p:sldId id="671" r:id="rId11"/>
    <p:sldId id="927" r:id="rId12"/>
    <p:sldId id="953" r:id="rId13"/>
    <p:sldId id="954" r:id="rId14"/>
    <p:sldId id="955" r:id="rId15"/>
    <p:sldId id="950" r:id="rId16"/>
    <p:sldId id="949" r:id="rId17"/>
    <p:sldId id="942" r:id="rId18"/>
    <p:sldId id="968" r:id="rId19"/>
    <p:sldId id="935" r:id="rId20"/>
    <p:sldId id="936" r:id="rId21"/>
    <p:sldId id="937" r:id="rId22"/>
    <p:sldId id="946" r:id="rId23"/>
    <p:sldId id="956" r:id="rId24"/>
    <p:sldId id="957" r:id="rId25"/>
    <p:sldId id="958" r:id="rId26"/>
    <p:sldId id="959" r:id="rId27"/>
    <p:sldId id="960" r:id="rId28"/>
    <p:sldId id="966" r:id="rId29"/>
    <p:sldId id="962" r:id="rId30"/>
    <p:sldId id="963" r:id="rId31"/>
    <p:sldId id="964" r:id="rId32"/>
    <p:sldId id="965" r:id="rId33"/>
    <p:sldId id="854" r:id="rId34"/>
    <p:sldId id="951" r:id="rId35"/>
    <p:sldId id="941" r:id="rId36"/>
    <p:sldId id="945" r:id="rId37"/>
    <p:sldId id="943" r:id="rId38"/>
    <p:sldId id="944" r:id="rId39"/>
  </p:sldIdLst>
  <p:sldSz cx="9902825" cy="6858000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F35"/>
    <a:srgbClr val="4B7B56"/>
    <a:srgbClr val="43835B"/>
    <a:srgbClr val="428466"/>
    <a:srgbClr val="00CC66"/>
    <a:srgbClr val="66FFFF"/>
    <a:srgbClr val="FF9999"/>
    <a:srgbClr val="FF9900"/>
    <a:srgbClr val="B2B2B2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59" autoAdjust="0"/>
    <p:restoredTop sz="98575" autoAdjust="0"/>
  </p:normalViewPr>
  <p:slideViewPr>
    <p:cSldViewPr>
      <p:cViewPr>
        <p:scale>
          <a:sx n="93" d="100"/>
          <a:sy n="93" d="100"/>
        </p:scale>
        <p:origin x="-684" y="-72"/>
      </p:cViewPr>
      <p:guideLst>
        <p:guide orient="horz"/>
        <p:guide orient="horz" pos="3024"/>
        <p:guide pos="6095"/>
        <p:guide pos="6237"/>
        <p:guide pos="288"/>
        <p:guide pos="95"/>
        <p:guide pos="470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56"/>
    </p:cViewPr>
  </p:sorterViewPr>
  <p:notesViewPr>
    <p:cSldViewPr>
      <p:cViewPr varScale="1">
        <p:scale>
          <a:sx n="55" d="100"/>
          <a:sy n="55" d="100"/>
        </p:scale>
        <p:origin x="-1752" y="-84"/>
      </p:cViewPr>
      <p:guideLst>
        <p:guide orient="horz" pos="3023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7.xml"/><Relationship Id="rId18" Type="http://schemas.openxmlformats.org/officeDocument/2006/relationships/slide" Target="slides/slide33.xml"/><Relationship Id="rId3" Type="http://schemas.openxmlformats.org/officeDocument/2006/relationships/slide" Target="slides/slide3.xml"/><Relationship Id="rId21" Type="http://schemas.openxmlformats.org/officeDocument/2006/relationships/slide" Target="slides/slide37.xml"/><Relationship Id="rId7" Type="http://schemas.openxmlformats.org/officeDocument/2006/relationships/slide" Target="slides/slide18.xml"/><Relationship Id="rId12" Type="http://schemas.openxmlformats.org/officeDocument/2006/relationships/slide" Target="slides/slide25.xml"/><Relationship Id="rId17" Type="http://schemas.openxmlformats.org/officeDocument/2006/relationships/slide" Target="slides/slide31.xml"/><Relationship Id="rId2" Type="http://schemas.openxmlformats.org/officeDocument/2006/relationships/slide" Target="slides/slide2.xml"/><Relationship Id="rId16" Type="http://schemas.openxmlformats.org/officeDocument/2006/relationships/slide" Target="slides/slide30.xml"/><Relationship Id="rId20" Type="http://schemas.openxmlformats.org/officeDocument/2006/relationships/slide" Target="slides/slide36.xml"/><Relationship Id="rId1" Type="http://schemas.openxmlformats.org/officeDocument/2006/relationships/slide" Target="slides/slide1.xml"/><Relationship Id="rId6" Type="http://schemas.openxmlformats.org/officeDocument/2006/relationships/slide" Target="slides/slide17.xml"/><Relationship Id="rId11" Type="http://schemas.openxmlformats.org/officeDocument/2006/relationships/slide" Target="slides/slide24.xml"/><Relationship Id="rId5" Type="http://schemas.openxmlformats.org/officeDocument/2006/relationships/slide" Target="slides/slide5.xml"/><Relationship Id="rId15" Type="http://schemas.openxmlformats.org/officeDocument/2006/relationships/slide" Target="slides/slide29.xml"/><Relationship Id="rId10" Type="http://schemas.openxmlformats.org/officeDocument/2006/relationships/slide" Target="slides/slide21.xml"/><Relationship Id="rId19" Type="http://schemas.openxmlformats.org/officeDocument/2006/relationships/slide" Target="slides/slide34.xml"/><Relationship Id="rId4" Type="http://schemas.openxmlformats.org/officeDocument/2006/relationships/slide" Target="slides/slide4.xml"/><Relationship Id="rId9" Type="http://schemas.openxmlformats.org/officeDocument/2006/relationships/slide" Target="slides/slide20.xml"/><Relationship Id="rId14" Type="http://schemas.openxmlformats.org/officeDocument/2006/relationships/slide" Target="slides/slide28.xml"/><Relationship Id="rId22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502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502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3A7F4344-7E09-4DA2-8C29-5E72CA791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2" y="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8863" y="720725"/>
            <a:ext cx="51974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463" y="4560570"/>
            <a:ext cx="5360276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l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2" y="9121140"/>
            <a:ext cx="316969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7" rIns="96656" bIns="48327" numCol="1" anchor="b" anchorCtr="0" compatLnSpc="1">
            <a:prstTxWarp prst="textNoShape">
              <a:avLst/>
            </a:prstTxWarp>
          </a:bodyPr>
          <a:lstStyle>
            <a:lvl1pPr algn="r" defTabSz="965650">
              <a:defRPr sz="1200" smtClean="0">
                <a:latin typeface="Wingdings" pitchFamily="2" charset="2"/>
              </a:defRPr>
            </a:lvl1pPr>
          </a:lstStyle>
          <a:p>
            <a:pPr>
              <a:defRPr/>
            </a:pPr>
            <a:fld id="{80A04CF7-1A8E-417A-AE60-195BA74A2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9049C-DEF1-4D00-8D8B-CB9BD0B464F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9049C-DEF1-4D00-8D8B-CB9BD0B464F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9049C-DEF1-4D00-8D8B-CB9BD0B464F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9049C-DEF1-4D00-8D8B-CB9BD0B464F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9049C-DEF1-4D00-8D8B-CB9BD0B464F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9049C-DEF1-4D00-8D8B-CB9BD0B464F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9049C-DEF1-4D00-8D8B-CB9BD0B464F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33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34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36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37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38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157C4-128E-4B3E-BF32-D68E8C8BF9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7F443-1B83-4CF3-B2AB-C09DFEE327D7}" type="slidenum">
              <a:rPr lang="en-US"/>
              <a:pPr/>
              <a:t>19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EF5-6475-4C57-94E6-C70EE8437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031C-5A4D-4AB7-9473-5132BFFCB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6438" y="609600"/>
            <a:ext cx="210343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108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CEA76-CD5B-4496-886A-68547C59A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AF747-8520-4321-B159-88DFAD5A7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ADB3D-AB09-4D12-8FD2-4DAF57AF1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2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981200"/>
            <a:ext cx="4132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3311-207C-4BC3-9FD4-571A7B97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0831B-D74B-401D-90AA-AD1653FB9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5657-3026-41B6-A010-8F9633C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F2DF-6373-4DA9-92BB-BBB33A511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9FEC0-09A8-4600-83A3-3E35DB525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9EC77-B7C3-463D-8E76-45462AFE1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16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16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TRIUMF May 2010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D42D8365-F4A1-40F1-B095-E63C70CA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587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b="0" dirty="0" err="1" smtClean="0">
                <a:latin typeface="Tahoma" pitchFamily="34" charset="0"/>
                <a:cs typeface="Tahoma" pitchFamily="34" charset="0"/>
              </a:rPr>
              <a:t>Varena</a:t>
            </a:r>
            <a:r>
              <a:rPr lang="en-US" b="0" dirty="0" smtClean="0">
                <a:latin typeface="Tahoma" pitchFamily="34" charset="0"/>
                <a:cs typeface="Tahoma" pitchFamily="34" charset="0"/>
              </a:rPr>
              <a:t>, June 2012</a:t>
            </a: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914399" y="2057400"/>
            <a:ext cx="8075613" cy="1828800"/>
          </a:xfrm>
        </p:spPr>
        <p:txBody>
          <a:bodyPr/>
          <a:lstStyle/>
          <a:p>
            <a:r>
              <a:rPr lang="en-US" sz="3200" u="none" dirty="0" smtClean="0">
                <a:latin typeface="Tahoma" pitchFamily="34" charset="0"/>
                <a:cs typeface="Tahoma" pitchFamily="34" charset="0"/>
              </a:rPr>
              <a:t>Status of reaction theory </a:t>
            </a:r>
            <a:br>
              <a:rPr lang="en-US" sz="3200" u="none" dirty="0" smtClean="0">
                <a:latin typeface="Tahoma" pitchFamily="34" charset="0"/>
                <a:cs typeface="Tahoma" pitchFamily="34" charset="0"/>
              </a:rPr>
            </a:br>
            <a:r>
              <a:rPr lang="en-US" sz="3200" u="none" dirty="0" smtClean="0">
                <a:latin typeface="Tahoma" pitchFamily="34" charset="0"/>
                <a:cs typeface="Tahoma" pitchFamily="34" charset="0"/>
              </a:rPr>
              <a:t>for studying rare isotopes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4812" y="36648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 smtClean="0">
                <a:solidFill>
                  <a:srgbClr val="3B7555"/>
                </a:solidFill>
                <a:latin typeface="Tahoma" pitchFamily="34" charset="0"/>
                <a:cs typeface="Tahoma" pitchFamily="34" charset="0"/>
              </a:rPr>
              <a:t>Filomena Nunes</a:t>
            </a:r>
          </a:p>
          <a:p>
            <a:r>
              <a:rPr lang="en-US" sz="2400" b="0" dirty="0" smtClean="0">
                <a:solidFill>
                  <a:srgbClr val="3B7555"/>
                </a:solidFill>
                <a:latin typeface="Tahoma" pitchFamily="34" charset="0"/>
                <a:cs typeface="Tahoma" pitchFamily="34" charset="0"/>
              </a:rPr>
              <a:t>Michigan State University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Tahoma" pitchFamily="34" charset="0"/>
              </a:rPr>
              <a:t>elastic scattering: comparing CDCC with </a:t>
            </a:r>
            <a:r>
              <a:rPr lang="en-US" sz="2800" dirty="0" err="1" smtClean="0">
                <a:latin typeface="Tahoma" pitchFamily="34" charset="0"/>
              </a:rPr>
              <a:t>Faddeev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26629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22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1143000"/>
            <a:ext cx="294668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1212" y="1143000"/>
            <a:ext cx="288129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0612" y="2438400"/>
            <a:ext cx="308873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674812" y="838200"/>
            <a:ext cx="984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d+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10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</a:t>
            </a:r>
            <a:endParaRPr lang="en-US" b="0" dirty="0"/>
          </a:p>
        </p:txBody>
      </p:sp>
      <p:sp>
        <p:nvSpPr>
          <p:cNvPr id="12" name="Rectangle 11"/>
          <p:cNvSpPr/>
          <p:nvPr/>
        </p:nvSpPr>
        <p:spPr>
          <a:xfrm>
            <a:off x="1141412" y="45720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71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408176" y="838200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d+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12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7398686" y="2057400"/>
            <a:ext cx="986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d+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48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Ca</a:t>
            </a:r>
            <a:endParaRPr lang="en-US" b="0" dirty="0"/>
          </a:p>
        </p:txBody>
      </p:sp>
      <p:sp>
        <p:nvSpPr>
          <p:cNvPr id="16" name="Rectangle 15"/>
          <p:cNvSpPr/>
          <p:nvPr/>
        </p:nvSpPr>
        <p:spPr>
          <a:xfrm>
            <a:off x="3960812" y="35052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56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2612" y="38862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56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0812" y="21336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12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1412" y="2133600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21.4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5212" y="3352800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40.9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Tahoma" pitchFamily="34" charset="0"/>
              </a:rPr>
              <a:t>breakup: comparing CDCC with </a:t>
            </a:r>
            <a:r>
              <a:rPr lang="en-US" sz="2800" dirty="0" err="1" smtClean="0">
                <a:latin typeface="Tahoma" pitchFamily="34" charset="0"/>
              </a:rPr>
              <a:t>Faddeev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26629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801029"/>
            <a:ext cx="8915401" cy="5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8012" y="1143000"/>
            <a:ext cx="2667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79812" y="1219200"/>
            <a:ext cx="2667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Tahoma" pitchFamily="34" charset="0"/>
              </a:rPr>
              <a:t>breakup: comparing CDCC with </a:t>
            </a:r>
            <a:r>
              <a:rPr lang="en-US" sz="2800" dirty="0" err="1" smtClean="0">
                <a:latin typeface="Tahoma" pitchFamily="34" charset="0"/>
              </a:rPr>
              <a:t>Faddeev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26629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801029"/>
            <a:ext cx="8915401" cy="5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Tahoma" pitchFamily="34" charset="0"/>
              </a:rPr>
              <a:t>(</a:t>
            </a:r>
            <a:r>
              <a:rPr lang="en-US" sz="2800" dirty="0" err="1" smtClean="0">
                <a:latin typeface="Tahoma" pitchFamily="34" charset="0"/>
              </a:rPr>
              <a:t>d,p</a:t>
            </a:r>
            <a:r>
              <a:rPr lang="en-US" sz="2800" dirty="0" smtClean="0">
                <a:latin typeface="Tahoma" pitchFamily="34" charset="0"/>
              </a:rPr>
              <a:t>) reactions: three body model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49157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9"/>
          <p:cNvSpPr>
            <a:spLocks noChangeArrowheads="1"/>
          </p:cNvSpPr>
          <p:nvPr/>
        </p:nvSpPr>
        <p:spPr bwMode="auto">
          <a:xfrm>
            <a:off x="965862" y="2286001"/>
            <a:ext cx="3839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latin typeface="Tahoma" pitchFamily="34" charset="0"/>
              </a:rPr>
              <a:t>Start from a 3-body Hamiltonian</a:t>
            </a:r>
            <a:endParaRPr lang="en-US" b="0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757213" y="1066800"/>
            <a:ext cx="1485424" cy="1528762"/>
            <a:chOff x="304800" y="4415135"/>
            <a:chExt cx="1371600" cy="1528465"/>
          </a:xfrm>
        </p:grpSpPr>
        <p:sp>
          <p:nvSpPr>
            <p:cNvPr id="17" name="Oval 16"/>
            <p:cNvSpPr/>
            <p:nvPr/>
          </p:nvSpPr>
          <p:spPr>
            <a:xfrm>
              <a:off x="1066800" y="5334118"/>
              <a:ext cx="609600" cy="6094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62000" y="4648452"/>
              <a:ext cx="304800" cy="30474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5029378"/>
              <a:ext cx="304800" cy="30474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57200" y="4800822"/>
              <a:ext cx="457200" cy="38092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685800" y="5029378"/>
              <a:ext cx="685800" cy="60948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9169" name="Rectangle 26"/>
            <p:cNvSpPr>
              <a:spLocks noChangeArrowheads="1"/>
            </p:cNvSpPr>
            <p:nvPr/>
          </p:nvSpPr>
          <p:spPr bwMode="auto">
            <a:xfrm>
              <a:off x="316113" y="4415135"/>
              <a:ext cx="272648" cy="40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r</a:t>
              </a:r>
              <a:endParaRPr lang="en-US"/>
            </a:p>
          </p:txBody>
        </p:sp>
        <p:sp>
          <p:nvSpPr>
            <p:cNvPr id="49170" name="Rectangle 27"/>
            <p:cNvSpPr>
              <a:spLocks noChangeArrowheads="1"/>
            </p:cNvSpPr>
            <p:nvPr/>
          </p:nvSpPr>
          <p:spPr bwMode="auto">
            <a:xfrm>
              <a:off x="1083404" y="4872335"/>
              <a:ext cx="342215" cy="40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R</a:t>
              </a:r>
              <a:endParaRPr lang="en-US"/>
            </a:p>
          </p:txBody>
        </p:sp>
      </p:grp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283" y="2743201"/>
            <a:ext cx="7437434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4"/>
          <p:cNvGrpSpPr/>
          <p:nvPr/>
        </p:nvGrpSpPr>
        <p:grpSpPr>
          <a:xfrm>
            <a:off x="495141" y="4343401"/>
            <a:ext cx="8582448" cy="1238325"/>
            <a:chOff x="457200" y="4343400"/>
            <a:chExt cx="7924800" cy="12383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4800600"/>
              <a:ext cx="6815137" cy="7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457200" y="4343400"/>
              <a:ext cx="7924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0" dirty="0" smtClean="0">
                  <a:latin typeface="Tahoma" pitchFamily="34" charset="0"/>
                </a:rPr>
                <a:t>Solve for 3B </a:t>
              </a:r>
              <a:r>
                <a:rPr lang="en-US" b="0" dirty="0" err="1" smtClean="0">
                  <a:latin typeface="Tahoma" pitchFamily="34" charset="0"/>
                </a:rPr>
                <a:t>wfn</a:t>
              </a:r>
              <a:r>
                <a:rPr lang="en-US" b="0" dirty="0" smtClean="0">
                  <a:latin typeface="Tahoma" pitchFamily="34" charset="0"/>
                </a:rPr>
                <a:t> and use in exact T-matrix </a:t>
              </a:r>
              <a:endParaRPr lang="en-US" b="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62774" y="5257800"/>
              <a:ext cx="58102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629400" y="4876800"/>
              <a:ext cx="1066800" cy="685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179432" y="2281536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ahoma" pitchFamily="34" charset="0"/>
              </a:rPr>
              <a:t>A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25656" y="1066801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ahoma" pitchFamily="34" charset="0"/>
              </a:rPr>
              <a:t>n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63315" y="1600201"/>
            <a:ext cx="34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ahoma" pitchFamily="34" charset="0"/>
              </a:rPr>
              <a:t>p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Tahoma" pitchFamily="34" charset="0"/>
              </a:rPr>
              <a:t>ADWA: Johnson and Tandy theory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50181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5800707" y="6473826"/>
            <a:ext cx="34470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[Johnson and Tandy, NPA 235, 56(1974)]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30094" y="1295401"/>
            <a:ext cx="8830019" cy="1406525"/>
            <a:chOff x="304800" y="1981200"/>
            <a:chExt cx="8153400" cy="1406525"/>
          </a:xfrm>
        </p:grpSpPr>
        <p:sp>
          <p:nvSpPr>
            <p:cNvPr id="50191" name="Rectangle 9"/>
            <p:cNvSpPr>
              <a:spLocks noChangeArrowheads="1"/>
            </p:cNvSpPr>
            <p:nvPr/>
          </p:nvSpPr>
          <p:spPr bwMode="auto">
            <a:xfrm>
              <a:off x="1069313" y="1981200"/>
              <a:ext cx="52114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Tahoma" pitchFamily="34" charset="0"/>
                </a:rPr>
                <a:t>Expand 3-body </a:t>
              </a:r>
              <a:r>
                <a:rPr lang="en-US" b="0" dirty="0" err="1">
                  <a:latin typeface="Tahoma" pitchFamily="34" charset="0"/>
                </a:rPr>
                <a:t>wfn</a:t>
              </a:r>
              <a:r>
                <a:rPr lang="en-US" b="0" dirty="0">
                  <a:latin typeface="Tahoma" pitchFamily="34" charset="0"/>
                </a:rPr>
                <a:t> in deuteron Weinberg states</a:t>
              </a:r>
              <a:endParaRPr lang="en-US" b="0" dirty="0"/>
            </a:p>
          </p:txBody>
        </p:sp>
        <p:pic>
          <p:nvPicPr>
            <p:cNvPr id="5019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2590800"/>
              <a:ext cx="432435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600" y="2590800"/>
              <a:ext cx="3276600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90" name="Rectangle 17"/>
          <p:cNvSpPr>
            <a:spLocks noChangeArrowheads="1"/>
          </p:cNvSpPr>
          <p:nvPr/>
        </p:nvSpPr>
        <p:spPr bwMode="auto">
          <a:xfrm>
            <a:off x="1206060" y="5410201"/>
            <a:ext cx="5440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If only first term of the expansion is included: </a:t>
            </a:r>
          </a:p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coupled equations reduce to single channel!</a:t>
            </a:r>
            <a:endParaRPr lang="en-US" b="0" dirty="0">
              <a:solidFill>
                <a:schemeClr val="accent2"/>
              </a:solidFill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1115209" y="3276601"/>
            <a:ext cx="8581308" cy="1414462"/>
            <a:chOff x="1029753" y="3652838"/>
            <a:chExt cx="7923747" cy="1414462"/>
          </a:xfrm>
        </p:grpSpPr>
        <p:grpSp>
          <p:nvGrpSpPr>
            <p:cNvPr id="4" name="Group 15"/>
            <p:cNvGrpSpPr/>
            <p:nvPr/>
          </p:nvGrpSpPr>
          <p:grpSpPr>
            <a:xfrm>
              <a:off x="1029753" y="3652838"/>
              <a:ext cx="7923747" cy="1414462"/>
              <a:chOff x="1029753" y="3652838"/>
              <a:chExt cx="7923747" cy="1414462"/>
            </a:xfrm>
          </p:grpSpPr>
          <p:sp>
            <p:nvSpPr>
              <p:cNvPr id="50187" name="Rectangle 9"/>
              <p:cNvSpPr>
                <a:spLocks noChangeArrowheads="1"/>
              </p:cNvSpPr>
              <p:nvPr/>
            </p:nvSpPr>
            <p:spPr bwMode="auto">
              <a:xfrm>
                <a:off x="1029753" y="3652838"/>
                <a:ext cx="49540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b="0" dirty="0">
                    <a:latin typeface="Woodtype Ornaments 2" pitchFamily="82" charset="0"/>
                  </a:rPr>
                  <a:t> </a:t>
                </a:r>
                <a:r>
                  <a:rPr lang="en-US" b="0" dirty="0">
                    <a:latin typeface="Tahoma" pitchFamily="34" charset="0"/>
                  </a:rPr>
                  <a:t>set of scattering coupled channel equations</a:t>
                </a:r>
                <a:endParaRPr lang="en-US" b="0" dirty="0"/>
              </a:p>
            </p:txBody>
          </p:sp>
          <p:sp>
            <p:nvSpPr>
              <p:cNvPr id="50188" name="Rectangle 18"/>
              <p:cNvSpPr>
                <a:spLocks noChangeArrowheads="1"/>
              </p:cNvSpPr>
              <p:nvPr/>
            </p:nvSpPr>
            <p:spPr bwMode="auto">
              <a:xfrm>
                <a:off x="4798138" y="4191000"/>
                <a:ext cx="316087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latin typeface="Tahoma" pitchFamily="34" charset="0"/>
                  </a:rPr>
                  <a:t>Johnson and Tandy potential</a:t>
                </a:r>
                <a:endParaRPr lang="en-US" b="0" dirty="0"/>
              </a:p>
            </p:txBody>
          </p:sp>
          <p:pic>
            <p:nvPicPr>
              <p:cNvPr id="50189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29000" y="4572000"/>
                <a:ext cx="55245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8207847" y="4619500"/>
              <a:ext cx="2785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ahoma" pitchFamily="34" charset="0"/>
                </a:rPr>
                <a:t>)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differences  between three-body methods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731" y="838200"/>
            <a:ext cx="394909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054"/>
          <p:cNvSpPr>
            <a:spLocks noChangeArrowheads="1"/>
          </p:cNvSpPr>
          <p:nvPr/>
        </p:nvSpPr>
        <p:spPr bwMode="auto">
          <a:xfrm>
            <a:off x="6271789" y="2630488"/>
            <a:ext cx="527291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buFont typeface="Monotype Sorts"/>
              <a:buNone/>
            </a:pPr>
            <a:r>
              <a:rPr lang="en-US" sz="1800" b="0" dirty="0">
                <a:latin typeface="Tahoma" pitchFamily="34" charset="0"/>
              </a:rPr>
              <a:t>3 </a:t>
            </a:r>
            <a:r>
              <a:rPr lang="en-US" sz="1800" b="0" dirty="0" err="1">
                <a:latin typeface="Tahoma" pitchFamily="34" charset="0"/>
              </a:rPr>
              <a:t>jacobi</a:t>
            </a:r>
            <a:r>
              <a:rPr lang="en-US" sz="1800" b="0" dirty="0">
                <a:latin typeface="Tahoma" pitchFamily="34" charset="0"/>
              </a:rPr>
              <a:t> coordinate sets</a:t>
            </a:r>
            <a:endParaRPr lang="en-US" sz="1800" b="0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330095" y="914401"/>
            <a:ext cx="577664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 err="1" smtClean="0">
                <a:latin typeface="Tahoma" pitchFamily="34" charset="0"/>
              </a:rPr>
              <a:t>Faddeev</a:t>
            </a:r>
            <a:r>
              <a:rPr lang="en-US" b="0" dirty="0" smtClean="0">
                <a:latin typeface="Tahoma" pitchFamily="34" charset="0"/>
              </a:rPr>
              <a:t> AGS: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all three Jacobi components are included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elastic, breakup and rearrangement 			channels are fully coupled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computationally expensive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5141" y="2438400"/>
            <a:ext cx="577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Deltuva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Fonseca, Phys. Rev. C79, 014606 (2009).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17649" y="4495800"/>
            <a:ext cx="63732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ADWA: </a:t>
            </a:r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latin typeface="Tahoma" pitchFamily="34" charset="0"/>
              </a:rPr>
              <a:t> </a:t>
            </a: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only one Jacobi component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elastic and breakup fully coupled (no rearrangement)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adiabatic approximation for breakup</a:t>
            </a:r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</a:rPr>
              <a:t> only applicable to obtain transfer cross sections</a:t>
            </a:r>
            <a:endParaRPr lang="en-US" sz="2000" b="0" dirty="0" smtClean="0">
              <a:solidFill>
                <a:srgbClr val="6600CC"/>
              </a:solidFill>
              <a:latin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runs on desktop – practical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0770" y="3124200"/>
            <a:ext cx="637322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CDCC: </a:t>
            </a:r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</a:rPr>
              <a:t> </a:t>
            </a: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only one Jacobi component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elastic and breakup fully coupled (no rearrangement)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computationally expensive</a:t>
            </a:r>
          </a:p>
          <a:p>
            <a:endParaRPr lang="en-US" sz="2000" dirty="0" smtClean="0"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3612" y="6321623"/>
            <a:ext cx="2576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Johnson and Tandy NP (1974)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4212" y="4114800"/>
            <a:ext cx="577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Austern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Kamimura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Rawistcher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Yahiro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etc,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Prog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Theo. Phys (1986)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Tahoma" pitchFamily="34" charset="0"/>
              </a:rPr>
              <a:t>transfer (</a:t>
            </a:r>
            <a:r>
              <a:rPr lang="en-US" sz="2800" dirty="0" err="1" smtClean="0">
                <a:latin typeface="Tahoma" pitchFamily="34" charset="0"/>
              </a:rPr>
              <a:t>d,p</a:t>
            </a:r>
            <a:r>
              <a:rPr lang="en-US" sz="2800" dirty="0" smtClean="0">
                <a:latin typeface="Tahoma" pitchFamily="34" charset="0"/>
              </a:rPr>
              <a:t>): comparing ADWA, CDCC &amp; </a:t>
            </a:r>
            <a:r>
              <a:rPr lang="en-US" sz="2800" dirty="0" err="1" smtClean="0">
                <a:latin typeface="Tahoma" pitchFamily="34" charset="0"/>
              </a:rPr>
              <a:t>Faddeev</a:t>
            </a:r>
            <a:endParaRPr lang="en-US" sz="2800" dirty="0" smtClean="0">
              <a:latin typeface="Tahoma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26629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143000"/>
            <a:ext cx="336351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8812" y="1143000"/>
            <a:ext cx="3354981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6211" y="3733800"/>
            <a:ext cx="3316614" cy="266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0412" y="838200"/>
            <a:ext cx="23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10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d,p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 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11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g.s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.)</a:t>
            </a:r>
            <a:endParaRPr lang="en-US" b="0" dirty="0"/>
          </a:p>
        </p:txBody>
      </p:sp>
      <p:sp>
        <p:nvSpPr>
          <p:cNvPr id="12" name="Rectangle 11"/>
          <p:cNvSpPr/>
          <p:nvPr/>
        </p:nvSpPr>
        <p:spPr>
          <a:xfrm>
            <a:off x="1751012" y="48006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71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079655" y="838200"/>
            <a:ext cx="209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12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d,p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 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12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g.s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.)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7239350" y="3352800"/>
            <a:ext cx="2360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48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Ca(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d,p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 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48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Ca(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g.s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.)</a:t>
            </a:r>
            <a:endParaRPr lang="en-US" b="0" dirty="0"/>
          </a:p>
        </p:txBody>
      </p:sp>
      <p:sp>
        <p:nvSpPr>
          <p:cNvPr id="16" name="Rectangle 15"/>
          <p:cNvSpPr/>
          <p:nvPr/>
        </p:nvSpPr>
        <p:spPr>
          <a:xfrm>
            <a:off x="5180012" y="31242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56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0412" y="38100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56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0012" y="1371600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12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7212" y="2514600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21.4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7212" y="3124200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/>
            <a:r>
              <a:rPr lang="en-US" sz="1600" b="0" dirty="0" smtClean="0">
                <a:solidFill>
                  <a:schemeClr val="accent2"/>
                </a:solidFill>
                <a:latin typeface="Tahoma" pitchFamily="34" charset="0"/>
              </a:rPr>
              <a:t>40.9 </a:t>
            </a:r>
            <a:r>
              <a:rPr lang="en-US" sz="1600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sz="1600" b="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84, 034607(2011), 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transfer: comparing ADWA, CDCC &amp;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Faddeev</a:t>
            </a:r>
            <a:endParaRPr lang="en-US" sz="28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0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412" y="1600200"/>
            <a:ext cx="6858001" cy="407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ransfer: DWBA versus ADWA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2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13" y="3782018"/>
            <a:ext cx="7086600" cy="251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76913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Schmitt et al, PRL 108, 192701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1412" y="3200400"/>
            <a:ext cx="2123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DWBA</a:t>
            </a:r>
          </a:p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entrance channel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3656012" y="3200400"/>
            <a:ext cx="1547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DWBA</a:t>
            </a:r>
          </a:p>
          <a:p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exit channel</a:t>
            </a:r>
            <a:endParaRPr lang="en-US" b="0" dirty="0"/>
          </a:p>
        </p:txBody>
      </p:sp>
      <p:sp>
        <p:nvSpPr>
          <p:cNvPr id="10" name="Rectangle 9"/>
          <p:cNvSpPr/>
          <p:nvPr/>
        </p:nvSpPr>
        <p:spPr>
          <a:xfrm>
            <a:off x="6323012" y="3429000"/>
            <a:ext cx="994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ahoma" pitchFamily="34" charset="0"/>
              </a:rPr>
              <a:t>ADWA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083" y="990600"/>
            <a:ext cx="3292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10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Be(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d,p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)</a:t>
            </a:r>
            <a:r>
              <a:rPr lang="en-US" b="0" baseline="30000" dirty="0" smtClean="0">
                <a:solidFill>
                  <a:schemeClr val="accent2"/>
                </a:solidFill>
                <a:latin typeface="Tahoma" pitchFamily="34" charset="0"/>
              </a:rPr>
              <a:t>11</a:t>
            </a:r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Be @ 12-21 </a:t>
            </a:r>
            <a:r>
              <a:rPr lang="en-US" b="0" dirty="0" err="1" smtClean="0">
                <a:solidFill>
                  <a:schemeClr val="accent2"/>
                </a:solidFill>
                <a:latin typeface="Tahoma" pitchFamily="34" charset="0"/>
              </a:rPr>
              <a:t>MeV</a:t>
            </a:r>
            <a:endParaRPr lang="en-US" b="0" dirty="0"/>
          </a:p>
        </p:txBody>
      </p:sp>
      <p:pic>
        <p:nvPicPr>
          <p:cNvPr id="729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1438" y="838200"/>
            <a:ext cx="2771774" cy="255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error bar on extracted structure from theory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2" y="838200"/>
            <a:ext cx="3505200" cy="32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36612" y="4191000"/>
            <a:ext cx="237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[Jenny Lee et al, PRL 2009]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1186" y="4572000"/>
            <a:ext cx="2550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[Gade et al, PRL 93, 042501] 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618" y="4419600"/>
            <a:ext cx="5849620" cy="222906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what are we after?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1295400"/>
            <a:ext cx="65516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Unified description of nuclei and their reactions</a:t>
            </a:r>
            <a:endParaRPr lang="en-U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03914" y="3733800"/>
            <a:ext cx="3771899" cy="266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Effective NN force?</a:t>
            </a:r>
          </a:p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Limits of stability?</a:t>
            </a:r>
          </a:p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Shell evolution?</a:t>
            </a:r>
          </a:p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Deformation?</a:t>
            </a:r>
          </a:p>
          <a:p>
            <a:pPr algn="l"/>
            <a:r>
              <a:rPr lang="en-US" sz="2400" b="0" dirty="0" err="1" smtClean="0">
                <a:latin typeface="Tahoma" pitchFamily="34" charset="0"/>
                <a:cs typeface="Tahoma" pitchFamily="34" charset="0"/>
              </a:rPr>
              <a:t>Clusterization</a:t>
            </a:r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?</a:t>
            </a:r>
          </a:p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Decay modes?</a:t>
            </a:r>
          </a:p>
          <a:p>
            <a:pPr algn="l"/>
            <a:r>
              <a:rPr lang="en-US" sz="2400" b="0" dirty="0" smtClean="0">
                <a:latin typeface="Tahoma" pitchFamily="34" charset="0"/>
                <a:cs typeface="Tahoma" pitchFamily="34" charset="0"/>
              </a:rPr>
              <a:t>…</a:t>
            </a:r>
          </a:p>
        </p:txBody>
      </p:sp>
      <p:pic>
        <p:nvPicPr>
          <p:cNvPr id="12" name="Picture 11" descr="nucleus_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861" y="2971800"/>
            <a:ext cx="3139151" cy="226161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  <a:alpha val="6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838200" dist="50800" dir="582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335231" y="2895600"/>
            <a:ext cx="4684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Why is matter stable?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transfer data for </a:t>
            </a:r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Ar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isotopes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20478" y="1295400"/>
            <a:ext cx="4691070" cy="214758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finite range adiabatic methods are used to obtained spectroscopic factors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Faddeev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calculations are used to determined error in reaction theory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290810" y="6397823"/>
            <a:ext cx="3680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[FN, Deltuva, Hong, PRC83, 034610 (2011)]</a:t>
            </a:r>
            <a:endParaRPr lang="en-US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728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0612" y="762000"/>
            <a:ext cx="214346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0012" y="3505200"/>
            <a:ext cx="42529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813" y="762000"/>
            <a:ext cx="2209799" cy="561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transfer versus knockout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2" y="838200"/>
            <a:ext cx="3505200" cy="32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36612" y="4191000"/>
            <a:ext cx="237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[Jenny Lee et al, PRL 2009]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484" y="4572000"/>
            <a:ext cx="3472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[Gade et al, Phys. Rev.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Lett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. 93, 042501] 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57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3273" y="1514475"/>
            <a:ext cx="497796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359739" y="6550223"/>
            <a:ext cx="35430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[FN, Deltuva, Hong, PRC83, 034610 2011]</a:t>
            </a:r>
            <a:endParaRPr lang="en-US" sz="14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Conclusions CDCC/ADWA versus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</a:rPr>
              <a:t>Faddeev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79413" y="3778984"/>
            <a:ext cx="8763000" cy="1631216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l"/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Transfer with ADWA or CDCC (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d,p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good agreement around 10 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MeV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/u</a:t>
            </a:r>
          </a:p>
          <a:p>
            <a:pPr lvl="2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agreement for ADWA best for l=0 final states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deteriorates with increasing beam energy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ambiguities in optical potentials have larger impact at higher 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412" y="1371600"/>
            <a:ext cx="8763000" cy="132343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l"/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Breakup with CDCC (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d,pn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good agreement at E&gt;20 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MeV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/u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poor convergence at lower energies</a:t>
            </a:r>
          </a:p>
          <a:p>
            <a:pPr lvl="2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CDCC does not describe some configurations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Heavy ion breakup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008" y="838200"/>
            <a:ext cx="394909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46929" y="4724401"/>
            <a:ext cx="64305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ahoma" pitchFamily="34" charset="0"/>
              </a:rPr>
              <a:t>DEA: (dynamical </a:t>
            </a:r>
            <a:r>
              <a:rPr lang="en-US" dirty="0" err="1" smtClean="0">
                <a:latin typeface="Tahoma" pitchFamily="34" charset="0"/>
              </a:rPr>
              <a:t>eikonal</a:t>
            </a:r>
            <a:r>
              <a:rPr lang="en-US" dirty="0" smtClean="0">
                <a:latin typeface="Tahoma" pitchFamily="34" charset="0"/>
              </a:rPr>
              <a:t> approximation)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</a:rPr>
              <a:t> improves TDSE by including 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</a:rPr>
              <a:t>quantal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</a:rPr>
              <a:t> interferences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</a:rPr>
              <a:t> improves 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</a:rPr>
              <a:t>eikonal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</a:rPr>
              <a:t> by including dynamical effects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</a:rPr>
              <a:t> runs on desktop –  although can take days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011" y="838200"/>
            <a:ext cx="6373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Tahoma" pitchFamily="34" charset="0"/>
              </a:rPr>
              <a:t>CDCC: </a:t>
            </a:r>
            <a:endParaRPr lang="en-US" sz="2000" dirty="0" smtClean="0">
              <a:solidFill>
                <a:srgbClr val="6600CC"/>
              </a:solidFill>
              <a:latin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elastic and breakup fully coupled (no rearrangement)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computationally expensive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4452" y="2199382"/>
            <a:ext cx="5636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Tahoma" pitchFamily="34" charset="0"/>
              </a:rPr>
              <a:t>TDSE: (time </a:t>
            </a:r>
            <a:r>
              <a:rPr lang="en-US" dirty="0" err="1" smtClean="0">
                <a:latin typeface="Tahoma" pitchFamily="34" charset="0"/>
              </a:rPr>
              <a:t>dep</a:t>
            </a:r>
            <a:r>
              <a:rPr lang="en-US" dirty="0" smtClean="0">
                <a:latin typeface="Tahoma" pitchFamily="34" charset="0"/>
              </a:rPr>
              <a:t> Schrodinger </a:t>
            </a:r>
            <a:r>
              <a:rPr lang="en-US" dirty="0" err="1" smtClean="0">
                <a:latin typeface="Tahoma" pitchFamily="34" charset="0"/>
              </a:rPr>
              <a:t>Eq</a:t>
            </a:r>
            <a:r>
              <a:rPr lang="en-US" dirty="0" smtClean="0">
                <a:latin typeface="Tahoma" pitchFamily="34" charset="0"/>
              </a:rPr>
              <a:t>)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classical trajectory, lack quantum interferences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runs on desktop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76648" y="6400800"/>
            <a:ext cx="4621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Capel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Esbensen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PRC(2011)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330" y="3217290"/>
            <a:ext cx="6008745" cy="112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3277" y="6000750"/>
            <a:ext cx="30121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534754" y="838201"/>
            <a:ext cx="1023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Tahoma" pitchFamily="34" charset="0"/>
              </a:rPr>
              <a:t>EXACT</a:t>
            </a: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17413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10"/>
          <p:cNvSpPr>
            <a:spLocks noGrp="1"/>
          </p:cNvSpPr>
          <p:nvPr>
            <p:ph type="title" idx="4294967295"/>
          </p:nvPr>
        </p:nvSpPr>
        <p:spPr>
          <a:xfrm>
            <a:off x="514054" y="-76200"/>
            <a:ext cx="8322842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comparison of breakup methods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41" y="914401"/>
            <a:ext cx="4806996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5400"/>
            <a:ext cx="556269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776648" y="6400800"/>
            <a:ext cx="4621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Capel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Esbensen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PRC (2011)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0094" y="4614446"/>
            <a:ext cx="4621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latin typeface="Tahoma" pitchFamily="34" charset="0"/>
                <a:cs typeface="Tahoma" pitchFamily="34" charset="0"/>
              </a:rPr>
              <a:t>Data: Nakamura et al, PRC 79, 035805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7755" y="3200400"/>
            <a:ext cx="5725071" cy="315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17413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10"/>
          <p:cNvSpPr>
            <a:spLocks noGrp="1"/>
          </p:cNvSpPr>
          <p:nvPr>
            <p:ph type="title" idx="4294967295"/>
          </p:nvPr>
        </p:nvSpPr>
        <p:spPr>
          <a:xfrm>
            <a:off x="514054" y="-76200"/>
            <a:ext cx="8322842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comparison of breakup methods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47" y="838201"/>
            <a:ext cx="5033936" cy="282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5514" y="914401"/>
            <a:ext cx="48173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1318" y="3276600"/>
            <a:ext cx="5281507" cy="314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776648" y="6400800"/>
            <a:ext cx="4621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Capel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Esbensen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PRC (2011)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breakup w CDCC/DEA/TDSE: conclusions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60188" y="1143001"/>
            <a:ext cx="92426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at high energy methods agree in energy distribution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TDSE lacks quantum interference – 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ang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distrubution</a:t>
            </a:r>
            <a:endParaRPr lang="en-US" b="0" dirty="0" smtClean="0">
              <a:solidFill>
                <a:srgbClr val="6600CC"/>
              </a:solidFill>
              <a:latin typeface="Tahoma" pitchFamily="34" charset="0"/>
              <a:cs typeface="Tahoma" pitchFamily="34" charset="0"/>
            </a:endParaRP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DEA can replace CDCC to better than 1% at forward angles</a:t>
            </a:r>
          </a:p>
          <a:p>
            <a:pPr lvl="1" algn="l"/>
            <a:endParaRPr lang="en-US" b="0" dirty="0" smtClean="0">
              <a:solidFill>
                <a:srgbClr val="6600CC"/>
              </a:solidFill>
              <a:latin typeface="Tahoma" pitchFamily="34" charset="0"/>
              <a:cs typeface="Tahoma" pitchFamily="34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at lower energy (around 20 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AMeV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10-15% differences in peak of energy distribution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larger differences in angular distributions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neither DEA nor TDSE are reliable</a:t>
            </a:r>
          </a:p>
          <a:p>
            <a:pPr algn="l"/>
            <a:endParaRPr lang="en-US" b="0" dirty="0" smtClean="0">
              <a:latin typeface="Tahoma" pitchFamily="34" charset="0"/>
              <a:cs typeface="Tahoma" pitchFamily="34" charset="0"/>
            </a:endParaRPr>
          </a:p>
          <a:p>
            <a:pPr algn="l"/>
            <a:endParaRPr lang="en-US" b="0" dirty="0" smtClean="0">
              <a:latin typeface="Tahoma" pitchFamily="34" charset="0"/>
              <a:cs typeface="Tahoma" pitchFamily="34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 all depend on </a:t>
            </a:r>
            <a:r>
              <a:rPr lang="en-US" b="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core-target</a:t>
            </a:r>
            <a:r>
              <a:rPr lang="en-US" b="0" dirty="0" smtClean="0">
                <a:latin typeface="Tahoma" pitchFamily="34" charset="0"/>
                <a:cs typeface="Tahoma" pitchFamily="34" charset="0"/>
              </a:rPr>
              <a:t> interactions </a:t>
            </a:r>
            <a:r>
              <a:rPr lang="en-US" sz="2000" b="0" dirty="0" smtClean="0">
                <a:latin typeface="Tahoma" pitchFamily="34" charset="0"/>
                <a:cs typeface="Tahoma" pitchFamily="34" charset="0"/>
              </a:rPr>
              <a:t>(usually unknown)</a:t>
            </a:r>
            <a:endParaRPr lang="en-US" b="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6648" y="6400800"/>
            <a:ext cx="4621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Capel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Esbensen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PRC (2011)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17413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10"/>
          <p:cNvSpPr>
            <a:spLocks noGrp="1"/>
          </p:cNvSpPr>
          <p:nvPr>
            <p:ph type="title" idx="4294967295"/>
          </p:nvPr>
        </p:nvSpPr>
        <p:spPr>
          <a:xfrm>
            <a:off x="514054" y="-76200"/>
            <a:ext cx="8322842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the ratio method for neutron halos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1" y="1219201"/>
            <a:ext cx="5076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motivation: recoil excitation breakup model</a:t>
            </a:r>
          </a:p>
          <a:p>
            <a:pPr algn="l">
              <a:buFontTx/>
              <a:buChar char="-"/>
            </a:pPr>
            <a:r>
              <a:rPr lang="en-US" b="0" dirty="0" smtClean="0">
                <a:latin typeface="Tahoma" pitchFamily="34" charset="0"/>
              </a:rPr>
              <a:t> neglects n-T interaction</a:t>
            </a:r>
          </a:p>
          <a:p>
            <a:pPr algn="l">
              <a:buFontTx/>
              <a:buChar char="-"/>
            </a:pPr>
            <a:r>
              <a:rPr lang="en-US" b="0" dirty="0" smtClean="0">
                <a:latin typeface="Tahoma" pitchFamily="34" charset="0"/>
              </a:rPr>
              <a:t> adiabatic approximation</a:t>
            </a:r>
            <a:endParaRPr lang="en-US" b="0" dirty="0"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4592" y="2362200"/>
            <a:ext cx="3252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Tahoma" pitchFamily="34" charset="0"/>
              </a:rPr>
              <a:t>R. Johnson et al., PRL 79, 2771 (1997)</a:t>
            </a:r>
            <a:endParaRPr lang="en-US" sz="1400" b="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9548" y="1066800"/>
            <a:ext cx="2604649" cy="20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141" y="3124201"/>
            <a:ext cx="363103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196" y="4114800"/>
            <a:ext cx="39920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8230" y="5257801"/>
            <a:ext cx="6839139" cy="79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2888324" y="3048000"/>
            <a:ext cx="115533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00941" y="4038600"/>
            <a:ext cx="115533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22605" y="3505200"/>
            <a:ext cx="3898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point-like elastic distribution</a:t>
            </a:r>
          </a:p>
          <a:p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depending on 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Tahoma" pitchFamily="34" charset="0"/>
              </a:rPr>
              <a:t>core</a:t>
            </a:r>
            <a:r>
              <a:rPr lang="en-US" baseline="-25000" dirty="0" smtClean="0">
                <a:solidFill>
                  <a:srgbClr val="FF0000"/>
                </a:solidFill>
                <a:latin typeface="Tahoma" pitchFamily="34" charset="0"/>
              </a:rPr>
              <a:t>-target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16460" y="6400800"/>
            <a:ext cx="503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Capel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Johnson,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PLB (2011)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96005" y="1154668"/>
            <a:ext cx="3388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i="1" dirty="0" smtClean="0">
                <a:solidFill>
                  <a:srgbClr val="33CC33"/>
                </a:solidFill>
                <a:latin typeface="Tahoma" pitchFamily="34" charset="0"/>
              </a:rPr>
              <a:t>n</a:t>
            </a:r>
            <a:endParaRPr lang="en-US" sz="1800" i="1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17413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10"/>
          <p:cNvSpPr>
            <a:spLocks noGrp="1"/>
          </p:cNvSpPr>
          <p:nvPr>
            <p:ph type="title" idx="4294967295"/>
          </p:nvPr>
        </p:nvSpPr>
        <p:spPr>
          <a:xfrm>
            <a:off x="514054" y="-76200"/>
            <a:ext cx="8322842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the ratio method for neutron halos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1" y="1219201"/>
            <a:ext cx="5076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motivation: recoil excitation breakup model</a:t>
            </a:r>
          </a:p>
          <a:p>
            <a:pPr algn="l">
              <a:buFontTx/>
              <a:buChar char="-"/>
            </a:pPr>
            <a:r>
              <a:rPr lang="en-US" b="0" dirty="0" smtClean="0">
                <a:latin typeface="Tahoma" pitchFamily="34" charset="0"/>
              </a:rPr>
              <a:t> neglects n-T interaction</a:t>
            </a:r>
          </a:p>
          <a:p>
            <a:pPr algn="l">
              <a:buFontTx/>
              <a:buChar char="-"/>
            </a:pPr>
            <a:r>
              <a:rPr lang="en-US" b="0" dirty="0" smtClean="0">
                <a:latin typeface="Tahoma" pitchFamily="34" charset="0"/>
              </a:rPr>
              <a:t> adiabatic approximation</a:t>
            </a:r>
            <a:endParaRPr lang="en-US" b="0" dirty="0"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4592" y="2362200"/>
            <a:ext cx="3252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Tahoma" pitchFamily="34" charset="0"/>
              </a:rPr>
              <a:t>R. Johnson et al., PRL 79, 2771 (1997)</a:t>
            </a:r>
            <a:endParaRPr lang="en-US" sz="1400" b="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9548" y="1066800"/>
            <a:ext cx="2604649" cy="20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141" y="3124201"/>
            <a:ext cx="363103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196" y="4114800"/>
            <a:ext cx="39920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8230" y="5257801"/>
            <a:ext cx="6839139" cy="79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2888324" y="3048000"/>
            <a:ext cx="115533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00941" y="4038600"/>
            <a:ext cx="115533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16460" y="6400800"/>
            <a:ext cx="503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Capel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Johnson,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PLB (2011)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96005" y="1154668"/>
            <a:ext cx="3388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i="1" dirty="0" smtClean="0">
                <a:solidFill>
                  <a:srgbClr val="33CC33"/>
                </a:solidFill>
                <a:latin typeface="Tahoma" pitchFamily="34" charset="0"/>
              </a:rPr>
              <a:t>n</a:t>
            </a:r>
            <a:endParaRPr lang="en-US" sz="1800" i="1" dirty="0">
              <a:solidFill>
                <a:srgbClr val="33CC33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1224" y="3634948"/>
            <a:ext cx="5504595" cy="55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" name="Rectangle 22"/>
          <p:cNvSpPr/>
          <p:nvPr/>
        </p:nvSpPr>
        <p:spPr>
          <a:xfrm>
            <a:off x="5053261" y="4274404"/>
            <a:ext cx="3754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no dependence on 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  <a:latin typeface="Tahoma" pitchFamily="34" charset="0"/>
              </a:rPr>
              <a:t>core</a:t>
            </a:r>
            <a:r>
              <a:rPr lang="en-US" baseline="-25000" dirty="0" smtClean="0">
                <a:solidFill>
                  <a:srgbClr val="FF0000"/>
                </a:solidFill>
                <a:latin typeface="Tahoma" pitchFamily="34" charset="0"/>
              </a:rPr>
              <a:t>-target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17413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10"/>
          <p:cNvSpPr>
            <a:spLocks noGrp="1"/>
          </p:cNvSpPr>
          <p:nvPr>
            <p:ph type="title" idx="4294967295"/>
          </p:nvPr>
        </p:nvSpPr>
        <p:spPr>
          <a:xfrm>
            <a:off x="514054" y="-76200"/>
            <a:ext cx="8322842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the ratio method for neutron halos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1" y="1219201"/>
            <a:ext cx="40645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0" dirty="0" smtClean="0">
                <a:latin typeface="Tahoma" pitchFamily="34" charset="0"/>
              </a:rPr>
              <a:t>realistic calculations: DEA</a:t>
            </a:r>
          </a:p>
          <a:p>
            <a:pPr algn="l">
              <a:buFontTx/>
              <a:buChar char="-"/>
            </a:pPr>
            <a:r>
              <a:rPr lang="en-US" sz="2400" b="0" dirty="0" smtClean="0">
                <a:latin typeface="Tahoma" pitchFamily="34" charset="0"/>
              </a:rPr>
              <a:t> includes n-T interaction</a:t>
            </a:r>
          </a:p>
          <a:p>
            <a:pPr algn="l">
              <a:buFontTx/>
              <a:buChar char="-"/>
            </a:pPr>
            <a:r>
              <a:rPr lang="en-US" sz="2400" b="0" dirty="0" smtClean="0">
                <a:latin typeface="Tahoma" pitchFamily="34" charset="0"/>
              </a:rPr>
              <a:t> no adiabatic approximation</a:t>
            </a:r>
            <a:endParaRPr lang="en-US" sz="2400" b="0" dirty="0">
              <a:latin typeface="Tahom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9548" y="1066800"/>
            <a:ext cx="2604649" cy="20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8230" y="5257801"/>
            <a:ext cx="6839139" cy="79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283" y="2942569"/>
            <a:ext cx="4647106" cy="66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3277" y="4267201"/>
            <a:ext cx="6127373" cy="73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996005" y="1154668"/>
            <a:ext cx="3388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i="1" dirty="0" smtClean="0">
                <a:solidFill>
                  <a:srgbClr val="33CC33"/>
                </a:solidFill>
                <a:latin typeface="Tahoma" pitchFamily="34" charset="0"/>
              </a:rPr>
              <a:t>n</a:t>
            </a:r>
            <a:endParaRPr lang="en-US" sz="1800" i="1" dirty="0">
              <a:solidFill>
                <a:srgbClr val="33CC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6460" y="6400800"/>
            <a:ext cx="503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Capel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Johnson,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PLB (2011)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Facility for rare isotope beams FRIB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frib-layo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2212" y="1219200"/>
            <a:ext cx="4712246" cy="4267200"/>
          </a:xfrm>
          <a:prstGeom prst="rect">
            <a:avLst/>
          </a:prstGeom>
        </p:spPr>
      </p:pic>
      <p:pic>
        <p:nvPicPr>
          <p:cNvPr id="7270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990600"/>
            <a:ext cx="1685924" cy="181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" y="2743200"/>
            <a:ext cx="1694794" cy="14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1" y="4191000"/>
            <a:ext cx="167341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17413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10"/>
          <p:cNvSpPr>
            <a:spLocks noGrp="1"/>
          </p:cNvSpPr>
          <p:nvPr>
            <p:ph type="title" idx="4294967295"/>
          </p:nvPr>
        </p:nvSpPr>
        <p:spPr>
          <a:xfrm>
            <a:off x="514054" y="-76200"/>
            <a:ext cx="8322842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the ratio method for neutron halos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554" y="914400"/>
            <a:ext cx="4384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2900" y="1729998"/>
            <a:ext cx="6684407" cy="390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16460" y="6400800"/>
            <a:ext cx="503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Capel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Johnson,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PLB (2011)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17413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10"/>
          <p:cNvSpPr>
            <a:spLocks noGrp="1"/>
          </p:cNvSpPr>
          <p:nvPr>
            <p:ph type="title" idx="4294967295"/>
          </p:nvPr>
        </p:nvSpPr>
        <p:spPr>
          <a:xfrm>
            <a:off x="514054" y="-76200"/>
            <a:ext cx="8322842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the ratio method for neutron halos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283" y="1828800"/>
            <a:ext cx="692929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25236" y="1138536"/>
            <a:ext cx="6627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removes dependence on reaction mechanism altogether!</a:t>
            </a:r>
            <a:endParaRPr lang="en-US" b="0" dirty="0"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6460" y="6400800"/>
            <a:ext cx="503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Capel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Johnson,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PLB (2011)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ratio method: conclusions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60188" y="1143001"/>
            <a:ext cx="924263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Courier New" pitchFamily="49" charset="0"/>
              <a:buChar char="o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 removes ambiguity in core-target opt. pot.</a:t>
            </a:r>
          </a:p>
          <a:p>
            <a:pPr algn="l">
              <a:buFont typeface="Courier New" pitchFamily="49" charset="0"/>
              <a:buChar char="o"/>
            </a:pPr>
            <a:endParaRPr lang="en-US" b="0" dirty="0" smtClean="0">
              <a:latin typeface="Tahoma" pitchFamily="34" charset="0"/>
              <a:cs typeface="Tahoma" pitchFamily="34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 independent of reaction mechanism</a:t>
            </a:r>
          </a:p>
          <a:p>
            <a:pPr algn="l"/>
            <a:endParaRPr lang="en-US" b="0" dirty="0" smtClean="0">
              <a:latin typeface="Tahoma" pitchFamily="34" charset="0"/>
              <a:cs typeface="Tahoma" pitchFamily="34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 probes halo </a:t>
            </a:r>
            <a:r>
              <a:rPr lang="en-US" b="0" dirty="0" err="1" smtClean="0">
                <a:latin typeface="Tahoma" pitchFamily="34" charset="0"/>
                <a:cs typeface="Tahoma" pitchFamily="34" charset="0"/>
              </a:rPr>
              <a:t>wavefunction</a:t>
            </a:r>
            <a:r>
              <a:rPr lang="en-US" b="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 binding energy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 angular momentum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 more detail in </a:t>
            </a:r>
            <a:r>
              <a:rPr lang="en-US" b="0" dirty="0" err="1" smtClean="0">
                <a:latin typeface="Tahoma" pitchFamily="34" charset="0"/>
                <a:cs typeface="Tahoma" pitchFamily="34" charset="0"/>
              </a:rPr>
              <a:t>wfns</a:t>
            </a:r>
            <a:endParaRPr lang="en-US" b="0" dirty="0" smtClean="0">
              <a:latin typeface="Tahoma" pitchFamily="34" charset="0"/>
              <a:cs typeface="Tahoma" pitchFamily="34" charset="0"/>
            </a:endParaRPr>
          </a:p>
          <a:p>
            <a:pPr lvl="1" algn="l"/>
            <a:endParaRPr lang="en-US" b="0" dirty="0" smtClean="0">
              <a:latin typeface="Tahoma" pitchFamily="34" charset="0"/>
              <a:cs typeface="Tahoma" pitchFamily="34" charset="0"/>
            </a:endParaRPr>
          </a:p>
          <a:p>
            <a:pPr algn="l">
              <a:buFont typeface="Courier New" pitchFamily="49" charset="0"/>
              <a:buChar char="o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 possible extensions to be explored</a:t>
            </a:r>
          </a:p>
          <a:p>
            <a:pPr lvl="2" algn="l">
              <a:buFont typeface="Courier New" pitchFamily="49" charset="0"/>
              <a:buChar char="o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 proton halos?</a:t>
            </a:r>
          </a:p>
          <a:p>
            <a:pPr lvl="2" algn="l">
              <a:buFont typeface="Courier New" pitchFamily="49" charset="0"/>
              <a:buChar char="o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 two neutron halos?</a:t>
            </a:r>
          </a:p>
          <a:p>
            <a:pPr lvl="2" algn="l">
              <a:buFont typeface="Courier New" pitchFamily="49" charset="0"/>
              <a:buChar char="o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 application to others fields?</a:t>
            </a:r>
          </a:p>
        </p:txBody>
      </p:sp>
      <p:sp>
        <p:nvSpPr>
          <p:cNvPr id="8" name="Rectangle 7"/>
          <p:cNvSpPr/>
          <p:nvPr/>
        </p:nvSpPr>
        <p:spPr>
          <a:xfrm>
            <a:off x="5116460" y="6400800"/>
            <a:ext cx="503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Capel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Johnson,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Nunes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PLB (2011)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2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thankyou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!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612" y="1981200"/>
            <a:ext cx="5027467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b="0" dirty="0" smtClean="0">
                <a:latin typeface="Tahoma" pitchFamily="34" charset="0"/>
              </a:rPr>
              <a:t>collaborators: </a:t>
            </a:r>
          </a:p>
          <a:p>
            <a:pPr algn="l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June Hong(MSU),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Arnas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Deltuva (Lisbon),</a:t>
            </a:r>
            <a: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</a:p>
          <a:p>
            <a:pPr algn="l"/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TORUS collaboration: Charlotte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Elster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(Ohio), </a:t>
            </a:r>
          </a:p>
          <a:p>
            <a:pPr algn="l"/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Akram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Mukhamedzhanov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(Texas A&amp;M), </a:t>
            </a:r>
          </a:p>
          <a:p>
            <a:pPr algn="l"/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Ian Thompson (LLNL),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Jutta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Escher (LLNL) </a:t>
            </a:r>
          </a:p>
          <a:p>
            <a:pPr algn="l"/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and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Goran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1600" b="0" dirty="0" err="1" smtClean="0">
                <a:solidFill>
                  <a:srgbClr val="002060"/>
                </a:solidFill>
                <a:latin typeface="Tahoma" pitchFamily="34" charset="0"/>
              </a:rPr>
              <a:t>Arbanas</a:t>
            </a:r>
            <a:r>
              <a:rPr lang="en-US" sz="1600" b="0" dirty="0" smtClean="0">
                <a:solidFill>
                  <a:srgbClr val="002060"/>
                </a:solidFill>
                <a:latin typeface="Tahoma" pitchFamily="34" charset="0"/>
              </a:rPr>
              <a:t> (ORNL)</a:t>
            </a:r>
          </a:p>
          <a:p>
            <a:pPr algn="l"/>
            <a:r>
              <a:rPr lang="en-US" sz="1600" b="0" dirty="0" smtClean="0">
                <a:latin typeface="Tahoma" pitchFamily="34" charset="0"/>
              </a:rPr>
              <a:t>Antonio Fonseca (Lisbon),  </a:t>
            </a:r>
            <a:r>
              <a:rPr lang="en-US" sz="1600" dirty="0" smtClean="0">
                <a:solidFill>
                  <a:srgbClr val="279F35"/>
                </a:solidFill>
                <a:latin typeface="Tahoma" pitchFamily="34" charset="0"/>
              </a:rPr>
              <a:t>Pierre </a:t>
            </a:r>
            <a:r>
              <a:rPr lang="en-US" sz="1600" dirty="0" err="1" smtClean="0">
                <a:solidFill>
                  <a:srgbClr val="279F35"/>
                </a:solidFill>
                <a:latin typeface="Tahoma" pitchFamily="34" charset="0"/>
              </a:rPr>
              <a:t>Capel</a:t>
            </a:r>
            <a:r>
              <a:rPr lang="en-US" sz="1600" dirty="0" smtClean="0">
                <a:solidFill>
                  <a:srgbClr val="279F35"/>
                </a:solidFill>
                <a:latin typeface="Tahoma" pitchFamily="34" charset="0"/>
              </a:rPr>
              <a:t> (Brussels)</a:t>
            </a:r>
          </a:p>
          <a:p>
            <a:pPr algn="l"/>
            <a:r>
              <a:rPr lang="en-US" sz="1600" b="0" dirty="0" smtClean="0">
                <a:latin typeface="Tahoma" pitchFamily="34" charset="0"/>
              </a:rPr>
              <a:t>Ron Johnson and Jeff </a:t>
            </a:r>
            <a:r>
              <a:rPr lang="en-US" sz="1600" b="0" dirty="0" err="1" smtClean="0">
                <a:latin typeface="Tahoma" pitchFamily="34" charset="0"/>
              </a:rPr>
              <a:t>Tostevin</a:t>
            </a:r>
            <a:r>
              <a:rPr lang="en-US" sz="1600" b="0" dirty="0" smtClean="0">
                <a:latin typeface="Tahoma" pitchFamily="34" charset="0"/>
              </a:rPr>
              <a:t> (Surrey),</a:t>
            </a:r>
          </a:p>
          <a:p>
            <a:pPr algn="l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540183" y="6400800"/>
            <a:ext cx="6319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This work was supported by DOE-NT, NNSA and NSF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612" y="1143000"/>
            <a:ext cx="53781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0" dirty="0" smtClean="0">
                <a:latin typeface="Tahoma" pitchFamily="34" charset="0"/>
              </a:rPr>
              <a:t>our group at MSU: Ngoc Nguyen, Muslema Pervin, </a:t>
            </a:r>
          </a:p>
          <a:p>
            <a:pPr algn="l"/>
            <a:r>
              <a:rPr lang="en-US" sz="1800" b="0" dirty="0" smtClean="0">
                <a:latin typeface="Tahoma" pitchFamily="34" charset="0"/>
              </a:rPr>
              <a:t>Luke Titus,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Neelam Upadhyay</a:t>
            </a:r>
          </a:p>
          <a:p>
            <a:pPr algn="l"/>
            <a:r>
              <a:rPr lang="en-US" b="0" dirty="0" smtClean="0">
                <a:latin typeface="Tahoma" pitchFamily="34" charset="0"/>
              </a:rPr>
              <a:t>	</a:t>
            </a:r>
            <a:endParaRPr lang="en-US" dirty="0"/>
          </a:p>
        </p:txBody>
      </p:sp>
      <p:pic>
        <p:nvPicPr>
          <p:cNvPr id="14" name="Picture 13" descr="Picture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579108" y="1143000"/>
            <a:ext cx="3060596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2590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reaction methods: CDCC versus 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</a:rPr>
              <a:t>Faddeev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 formalism</a:t>
            </a:r>
            <a:endParaRPr lang="en-US" sz="2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9076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259077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</p:spPr>
      </p:pic>
      <p:grpSp>
        <p:nvGrpSpPr>
          <p:cNvPr id="2" name="Group 1038"/>
          <p:cNvGrpSpPr>
            <a:grpSpLocks/>
          </p:cNvGrpSpPr>
          <p:nvPr/>
        </p:nvGrpSpPr>
        <p:grpSpPr bwMode="auto">
          <a:xfrm>
            <a:off x="165047" y="3427412"/>
            <a:ext cx="9737778" cy="2211388"/>
            <a:chOff x="96" y="1392"/>
            <a:chExt cx="5664" cy="1393"/>
          </a:xfrm>
        </p:grpSpPr>
        <p:sp>
          <p:nvSpPr>
            <p:cNvPr id="259078" name="Rectangle 1030"/>
            <p:cNvSpPr>
              <a:spLocks noChangeArrowheads="1"/>
            </p:cNvSpPr>
            <p:nvPr/>
          </p:nvSpPr>
          <p:spPr bwMode="auto">
            <a:xfrm>
              <a:off x="196" y="1392"/>
              <a:ext cx="141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  <a:buFont typeface="Monotype Sorts" pitchFamily="96" charset="2"/>
                <a:buNone/>
              </a:pPr>
              <a:r>
                <a:rPr lang="en-US" sz="1800" b="1">
                  <a:solidFill>
                    <a:schemeClr val="accent2"/>
                  </a:solidFill>
                  <a:latin typeface="Tahoma" pitchFamily="34" charset="0"/>
                </a:rPr>
                <a:t>Faddeev Formalism</a:t>
              </a:r>
            </a:p>
          </p:txBody>
        </p:sp>
        <p:pic>
          <p:nvPicPr>
            <p:cNvPr id="259079" name="Picture 10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8" y="1488"/>
              <a:ext cx="2312" cy="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9080" name="Picture 10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1680"/>
              <a:ext cx="3081" cy="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3135895" y="1084262"/>
            <a:ext cx="5721632" cy="1506538"/>
            <a:chOff x="1824" y="480"/>
            <a:chExt cx="3328" cy="949"/>
          </a:xfrm>
        </p:grpSpPr>
        <p:pic>
          <p:nvPicPr>
            <p:cNvPr id="259081" name="Picture 10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864"/>
              <a:ext cx="2272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59082" name="Rectangle 1034"/>
            <p:cNvSpPr>
              <a:spLocks noChangeArrowheads="1"/>
            </p:cNvSpPr>
            <p:nvPr/>
          </p:nvSpPr>
          <p:spPr bwMode="auto">
            <a:xfrm>
              <a:off x="3165" y="624"/>
              <a:ext cx="1221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  <a:buFont typeface="Monotype Sorts" pitchFamily="96" charset="2"/>
                <a:buNone/>
              </a:pPr>
              <a:r>
                <a:rPr lang="en-US" sz="1800" b="1" dirty="0">
                  <a:solidFill>
                    <a:schemeClr val="accent2"/>
                  </a:solidFill>
                  <a:latin typeface="Tahoma" pitchFamily="34" charset="0"/>
                </a:rPr>
                <a:t>CDCC Formalism</a:t>
              </a:r>
            </a:p>
          </p:txBody>
        </p:sp>
        <p:pic>
          <p:nvPicPr>
            <p:cNvPr id="259084" name="Picture 103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4" y="480"/>
              <a:ext cx="789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CDCC model space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3960812" cy="285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7012" y="914400"/>
            <a:ext cx="4008644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21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3012" y="3581400"/>
            <a:ext cx="3382692" cy="276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Faddeev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calculations: details</a:t>
            </a:r>
            <a:endParaRPr lang="en-US" sz="28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212" y="1676400"/>
            <a:ext cx="73723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2800" dirty="0" smtClean="0">
                <a:latin typeface="Tahoma" pitchFamily="34" charset="0"/>
                <a:cs typeface="Tahoma" pitchFamily="34" charset="0"/>
              </a:rPr>
              <a:t>Sensitivity to interactions</a:t>
            </a:r>
            <a:endParaRPr lang="en-US" sz="28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1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2" y="2514600"/>
            <a:ext cx="4038600" cy="37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2" y="2286000"/>
            <a:ext cx="4191000" cy="410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6612" y="1143000"/>
            <a:ext cx="6832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At low energies, L dependence of NN interaction important</a:t>
            </a:r>
          </a:p>
          <a:p>
            <a:pPr algn="l"/>
            <a:r>
              <a:rPr lang="en-US" b="0" dirty="0" smtClean="0">
                <a:solidFill>
                  <a:schemeClr val="accent2"/>
                </a:solidFill>
                <a:latin typeface="Tahoma" pitchFamily="34" charset="0"/>
              </a:rPr>
              <a:t>At high energies, spin-orbit in optical potential important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3200" y="6400800"/>
            <a:ext cx="46212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Upadhyay, Deltuva and Nunes, 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PRC 85, 054621 (2012)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err="1" smtClean="0">
                <a:latin typeface="Tahoma" pitchFamily="34" charset="0"/>
                <a:cs typeface="Tahoma" pitchFamily="34" charset="0"/>
              </a:rPr>
              <a:t>nucleosynthesis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in the nuclear chart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char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236" y="785813"/>
            <a:ext cx="8252354" cy="52863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b="0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0">
              <a:latin typeface="Tahoma" pitchFamily="34" charset="0"/>
            </a:endParaRPr>
          </a:p>
        </p:txBody>
      </p:sp>
      <p:pic>
        <p:nvPicPr>
          <p:cNvPr id="10245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0"/>
            <a:ext cx="60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14351" y="-76200"/>
            <a:ext cx="8323261" cy="838200"/>
          </a:xfrm>
        </p:spPr>
        <p:txBody>
          <a:bodyPr/>
          <a:lstStyle/>
          <a:p>
            <a:pPr algn="l"/>
            <a:r>
              <a:rPr lang="en-US" sz="3200" dirty="0" smtClean="0">
                <a:latin typeface="Tahoma" pitchFamily="34" charset="0"/>
                <a:cs typeface="Tahoma" pitchFamily="34" charset="0"/>
              </a:rPr>
              <a:t>what are we after?</a:t>
            </a:r>
            <a:endParaRPr lang="en-US" sz="3200" u="none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1295400"/>
            <a:ext cx="65516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Unified description of nuclei and their reactions</a:t>
            </a:r>
            <a:endParaRPr lang="en-US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Picture 11" descr="nucleus_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861" y="2971800"/>
            <a:ext cx="3139151" cy="226161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  <a:alpha val="6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838200" dist="50800" dir="582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335231" y="2895600"/>
            <a:ext cx="4684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Why is matter stable?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037012" y="4114800"/>
            <a:ext cx="5514650" cy="101566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Reaction probes</a:t>
            </a:r>
          </a:p>
          <a:p>
            <a:pPr algn="r"/>
            <a:r>
              <a:rPr lang="en-US" sz="280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need reliable reaction theory!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Overview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2133600"/>
            <a:ext cx="7847012" cy="132343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deuteron induced reactions – testing different models</a:t>
            </a:r>
            <a:endParaRPr lang="en-US" b="0" dirty="0" smtClean="0">
              <a:solidFill>
                <a:srgbClr val="6600CC"/>
              </a:solidFill>
              <a:latin typeface="Tahoma" pitchFamily="34" charset="0"/>
              <a:cs typeface="Tahoma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error bars on the 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analysis of (</a:t>
            </a:r>
            <a:r>
              <a:rPr lang="en-US" b="0" dirty="0" err="1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d,p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) data 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heavy ion breakup – testing different models</a:t>
            </a:r>
          </a:p>
          <a:p>
            <a:pPr lvl="1"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 t</a:t>
            </a:r>
            <a:r>
              <a:rPr lang="en-US" b="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he ratio method</a:t>
            </a:r>
            <a:endParaRPr lang="en-US" b="0" dirty="0" smtClean="0">
              <a:solidFill>
                <a:srgbClr val="6600C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26"/>
          <p:cNvSpPr>
            <a:spLocks noChangeArrowheads="1"/>
          </p:cNvSpPr>
          <p:nvPr/>
        </p:nvSpPr>
        <p:spPr bwMode="auto">
          <a:xfrm>
            <a:off x="3198812" y="190500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reducing the many body to a few body problem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14054" y="3200400"/>
            <a:ext cx="68615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isolating the important degrees of freedom in a reaction</a:t>
            </a:r>
          </a:p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keeping track of all relevant channels</a:t>
            </a:r>
          </a:p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connecting back to the many-body problem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4812" y="5029200"/>
            <a:ext cx="71327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effective nucleon-nucleus interactions (or nucleus-nucleus)</a:t>
            </a:r>
          </a:p>
          <a:p>
            <a:pPr algn="l"/>
            <a:r>
              <a:rPr lang="en-US" b="0" dirty="0" smtClean="0">
                <a:latin typeface="Tahoma" pitchFamily="34" charset="0"/>
              </a:rPr>
              <a:t>	(energy dependence/non-local?)</a:t>
            </a:r>
          </a:p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many body input (often not available)</a:t>
            </a:r>
          </a:p>
          <a:p>
            <a:pPr algn="l">
              <a:buFont typeface="Wingdings" pitchFamily="2" charset="2"/>
              <a:buChar char="q"/>
            </a:pPr>
            <a:r>
              <a:rPr lang="en-US" b="0" dirty="0" smtClean="0">
                <a:latin typeface="Tahoma" pitchFamily="34" charset="0"/>
              </a:rPr>
              <a:t> reliable solution of the few-body problem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7161213" y="1828800"/>
            <a:ext cx="15240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7115156" y="1295400"/>
            <a:ext cx="35244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8075612" y="1770062"/>
            <a:ext cx="1066801" cy="1049338"/>
          </a:xfrm>
          <a:prstGeom prst="ellipse">
            <a:avLst/>
          </a:prstGeom>
          <a:solidFill>
            <a:srgbClr val="7030A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6780212" y="198755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6932613" y="1447800"/>
            <a:ext cx="381000" cy="685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1293813" y="1676400"/>
            <a:ext cx="15240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auto">
          <a:xfrm>
            <a:off x="2760997" y="2230438"/>
            <a:ext cx="35244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2272733" y="1927225"/>
            <a:ext cx="350725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2917447" y="2363788"/>
            <a:ext cx="352444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2956990" y="1847850"/>
            <a:ext cx="350725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2994811" y="1997075"/>
            <a:ext cx="35416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1247756" y="1143000"/>
            <a:ext cx="35244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2700821" y="1981200"/>
            <a:ext cx="354164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2448093" y="2312988"/>
            <a:ext cx="350725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9"/>
          <p:cNvSpPr>
            <a:spLocks noChangeArrowheads="1"/>
          </p:cNvSpPr>
          <p:nvPr/>
        </p:nvSpPr>
        <p:spPr bwMode="auto">
          <a:xfrm>
            <a:off x="2269294" y="2146300"/>
            <a:ext cx="354164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2544370" y="2062167"/>
            <a:ext cx="352444" cy="288925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3034354" y="2146300"/>
            <a:ext cx="354164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2406833" y="1797050"/>
            <a:ext cx="354164" cy="287338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auto">
          <a:xfrm>
            <a:off x="2741612" y="1676400"/>
            <a:ext cx="35416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2721452" y="2413000"/>
            <a:ext cx="35416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2894012" y="2133600"/>
            <a:ext cx="352444" cy="287338"/>
          </a:xfrm>
          <a:prstGeom prst="ellipse">
            <a:avLst/>
          </a:prstGeom>
          <a:gradFill rotWithShape="0">
            <a:gsLst>
              <a:gs pos="0">
                <a:srgbClr val="FECCD4"/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26"/>
          <p:cNvSpPr>
            <a:spLocks noChangeArrowheads="1"/>
          </p:cNvSpPr>
          <p:nvPr/>
        </p:nvSpPr>
        <p:spPr bwMode="auto">
          <a:xfrm>
            <a:off x="2700821" y="184785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912812" y="183515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 flipV="1">
            <a:off x="1065213" y="1295400"/>
            <a:ext cx="381000" cy="685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5" name="Right Arrow 54"/>
          <p:cNvSpPr/>
          <p:nvPr/>
        </p:nvSpPr>
        <p:spPr bwMode="auto">
          <a:xfrm>
            <a:off x="4265612" y="1447800"/>
            <a:ext cx="1524000" cy="533400"/>
          </a:xfrm>
          <a:prstGeom prst="right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57" name="Oval 26"/>
          <p:cNvSpPr>
            <a:spLocks noChangeArrowheads="1"/>
          </p:cNvSpPr>
          <p:nvPr/>
        </p:nvSpPr>
        <p:spPr bwMode="auto">
          <a:xfrm>
            <a:off x="3046412" y="167640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2741612" y="205740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26"/>
          <p:cNvSpPr>
            <a:spLocks noChangeArrowheads="1"/>
          </p:cNvSpPr>
          <p:nvPr/>
        </p:nvSpPr>
        <p:spPr bwMode="auto">
          <a:xfrm>
            <a:off x="2513012" y="1600200"/>
            <a:ext cx="354164" cy="285750"/>
          </a:xfrm>
          <a:prstGeom prst="ellipse">
            <a:avLst/>
          </a:prstGeom>
          <a:gradFill rotWithShape="0">
            <a:gsLst>
              <a:gs pos="0">
                <a:srgbClr val="E8E8FD"/>
              </a:gs>
              <a:gs pos="100000">
                <a:srgbClr val="1F1DE8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Tahoma" pitchFamily="34" charset="0"/>
              </a:rPr>
              <a:t>(</a:t>
            </a:r>
            <a:r>
              <a:rPr lang="en-US" sz="2800" dirty="0" err="1" smtClean="0">
                <a:latin typeface="Tahoma" pitchFamily="34" charset="0"/>
              </a:rPr>
              <a:t>d,p</a:t>
            </a:r>
            <a:r>
              <a:rPr lang="en-US" sz="2800" dirty="0" smtClean="0">
                <a:latin typeface="Tahoma" pitchFamily="34" charset="0"/>
              </a:rPr>
              <a:t>) reactions: three body model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49157" name="Picture 5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5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9"/>
          <p:cNvSpPr>
            <a:spLocks noChangeArrowheads="1"/>
          </p:cNvSpPr>
          <p:nvPr/>
        </p:nvSpPr>
        <p:spPr bwMode="auto">
          <a:xfrm>
            <a:off x="965862" y="2286001"/>
            <a:ext cx="38393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latin typeface="Tahoma" pitchFamily="34" charset="0"/>
              </a:rPr>
              <a:t>Start from a 3-body Hamiltonian</a:t>
            </a:r>
            <a:endParaRPr lang="en-US" b="0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757213" y="1066800"/>
            <a:ext cx="1485424" cy="1528762"/>
            <a:chOff x="304800" y="4415135"/>
            <a:chExt cx="1371600" cy="1528465"/>
          </a:xfrm>
        </p:grpSpPr>
        <p:sp>
          <p:nvSpPr>
            <p:cNvPr id="17" name="Oval 16"/>
            <p:cNvSpPr/>
            <p:nvPr/>
          </p:nvSpPr>
          <p:spPr>
            <a:xfrm>
              <a:off x="1066800" y="5334118"/>
              <a:ext cx="609600" cy="6094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62000" y="4648452"/>
              <a:ext cx="304800" cy="30474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5029378"/>
              <a:ext cx="304800" cy="30474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57200" y="4800822"/>
              <a:ext cx="457200" cy="38092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685800" y="5029378"/>
              <a:ext cx="685800" cy="60948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9169" name="Rectangle 26"/>
            <p:cNvSpPr>
              <a:spLocks noChangeArrowheads="1"/>
            </p:cNvSpPr>
            <p:nvPr/>
          </p:nvSpPr>
          <p:spPr bwMode="auto">
            <a:xfrm>
              <a:off x="316113" y="4415135"/>
              <a:ext cx="272648" cy="40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r</a:t>
              </a:r>
              <a:endParaRPr lang="en-US"/>
            </a:p>
          </p:txBody>
        </p:sp>
        <p:sp>
          <p:nvSpPr>
            <p:cNvPr id="49170" name="Rectangle 27"/>
            <p:cNvSpPr>
              <a:spLocks noChangeArrowheads="1"/>
            </p:cNvSpPr>
            <p:nvPr/>
          </p:nvSpPr>
          <p:spPr bwMode="auto">
            <a:xfrm>
              <a:off x="1083404" y="4872335"/>
              <a:ext cx="342215" cy="40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R</a:t>
              </a:r>
              <a:endParaRPr lang="en-US"/>
            </a:p>
          </p:txBody>
        </p:sp>
      </p:grp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283" y="2743201"/>
            <a:ext cx="7437434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4"/>
          <p:cNvGrpSpPr/>
          <p:nvPr/>
        </p:nvGrpSpPr>
        <p:grpSpPr>
          <a:xfrm>
            <a:off x="495141" y="4343401"/>
            <a:ext cx="8582448" cy="1238325"/>
            <a:chOff x="457200" y="4343400"/>
            <a:chExt cx="7924800" cy="12383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4800600"/>
              <a:ext cx="6815137" cy="7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457200" y="4343400"/>
              <a:ext cx="7924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0" dirty="0" smtClean="0">
                  <a:latin typeface="Tahoma" pitchFamily="34" charset="0"/>
                </a:rPr>
                <a:t>Solve for 3B </a:t>
              </a:r>
              <a:r>
                <a:rPr lang="en-US" b="0" dirty="0" err="1" smtClean="0">
                  <a:latin typeface="Tahoma" pitchFamily="34" charset="0"/>
                </a:rPr>
                <a:t>wfn</a:t>
              </a:r>
              <a:r>
                <a:rPr lang="en-US" b="0" dirty="0" smtClean="0">
                  <a:latin typeface="Tahoma" pitchFamily="34" charset="0"/>
                </a:rPr>
                <a:t> and use in exact T-matrix </a:t>
              </a:r>
              <a:endParaRPr lang="en-US" b="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62774" y="5257800"/>
              <a:ext cx="58102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629400" y="4876800"/>
              <a:ext cx="1066800" cy="685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179432" y="2281536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ahoma" pitchFamily="34" charset="0"/>
              </a:rPr>
              <a:t>A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25656" y="1066801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ahoma" pitchFamily="34" charset="0"/>
              </a:rPr>
              <a:t>n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63315" y="1600201"/>
            <a:ext cx="34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ahoma" pitchFamily="34" charset="0"/>
              </a:rPr>
              <a:t>p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0" y="0"/>
            <a:ext cx="9902825" cy="7620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30094" y="0"/>
            <a:ext cx="8417401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differences  between three-body methods</a:t>
            </a:r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0" y="6400800"/>
            <a:ext cx="9902825" cy="45720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endParaRPr lang="en-US" b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2400" b="0">
              <a:solidFill>
                <a:srgbClr val="660066"/>
              </a:solidFill>
            </a:endParaRPr>
          </a:p>
        </p:txBody>
      </p:sp>
      <p:pic>
        <p:nvPicPr>
          <p:cNvPr id="16389" name="Picture 1029" descr="C:\Documents and Settings\nunes\Desktop\nscl_logo_negativ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276" y="0"/>
            <a:ext cx="6086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731" y="838200"/>
            <a:ext cx="394909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054"/>
          <p:cNvSpPr>
            <a:spLocks noChangeArrowheads="1"/>
          </p:cNvSpPr>
          <p:nvPr/>
        </p:nvSpPr>
        <p:spPr bwMode="auto">
          <a:xfrm>
            <a:off x="6271789" y="2630488"/>
            <a:ext cx="527291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buFont typeface="Monotype Sorts"/>
              <a:buNone/>
            </a:pPr>
            <a:r>
              <a:rPr lang="en-US" sz="1800" b="0" dirty="0">
                <a:latin typeface="Tahoma" pitchFamily="34" charset="0"/>
              </a:rPr>
              <a:t>3 </a:t>
            </a:r>
            <a:r>
              <a:rPr lang="en-US" sz="1800" b="0" dirty="0" err="1">
                <a:latin typeface="Tahoma" pitchFamily="34" charset="0"/>
              </a:rPr>
              <a:t>jacobi</a:t>
            </a:r>
            <a:r>
              <a:rPr lang="en-US" sz="1800" b="0" dirty="0">
                <a:latin typeface="Tahoma" pitchFamily="34" charset="0"/>
              </a:rPr>
              <a:t> coordinate sets</a:t>
            </a:r>
            <a:endParaRPr lang="en-US" sz="1800" b="0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330095" y="914401"/>
            <a:ext cx="577664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 err="1" smtClean="0">
                <a:latin typeface="Tahoma" pitchFamily="34" charset="0"/>
              </a:rPr>
              <a:t>Faddeev</a:t>
            </a:r>
            <a:r>
              <a:rPr lang="en-US" b="0" dirty="0" smtClean="0">
                <a:latin typeface="Tahoma" pitchFamily="34" charset="0"/>
              </a:rPr>
              <a:t> AGS: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all three Jacobi components are included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elastic, breakup and rearrangement 			channels are fully coupled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computationally expensive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5141" y="2438400"/>
            <a:ext cx="577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Deltuva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Fonseca, Phys. Rev. C79, 014606 (2009).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0770" y="3124200"/>
            <a:ext cx="637322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latin typeface="Tahoma" pitchFamily="34" charset="0"/>
              </a:rPr>
              <a:t>CDCC: </a:t>
            </a:r>
          </a:p>
          <a:p>
            <a:pPr algn="l">
              <a:buFont typeface="Arial" pitchFamily="34" charset="0"/>
              <a:buChar char="•"/>
            </a:pPr>
            <a:r>
              <a:rPr lang="en-US" b="0" dirty="0" smtClean="0">
                <a:solidFill>
                  <a:srgbClr val="6600CC"/>
                </a:solidFill>
                <a:latin typeface="Tahoma" pitchFamily="34" charset="0"/>
              </a:rPr>
              <a:t> </a:t>
            </a: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only one Jacobi component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elastic and breakup fully coupled (no rearrangement)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6600CC"/>
                </a:solidFill>
                <a:latin typeface="Tahoma" pitchFamily="34" charset="0"/>
              </a:rPr>
              <a:t> computationally expensive</a:t>
            </a:r>
          </a:p>
          <a:p>
            <a:endParaRPr lang="en-US" sz="2000" dirty="0" smtClean="0"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4212" y="4114800"/>
            <a:ext cx="577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Austern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Kamimura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Rawistcher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Yahiro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et al.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20856</TotalTime>
  <Words>1404</Words>
  <Application>Microsoft Office PowerPoint</Application>
  <PresentationFormat>Custom</PresentationFormat>
  <Paragraphs>275</Paragraphs>
  <Slides>38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Status of reaction theory  for studying rare isotopes</vt:lpstr>
      <vt:lpstr>what are we after?</vt:lpstr>
      <vt:lpstr>Facility for rare isotope beams FRIB</vt:lpstr>
      <vt:lpstr>nucleosynthesis in the nuclear chart</vt:lpstr>
      <vt:lpstr>what are we after?</vt:lpstr>
      <vt:lpstr>Overview</vt:lpstr>
      <vt:lpstr>reducing the many body to a few body problem</vt:lpstr>
      <vt:lpstr>(d,p) reactions: three body model</vt:lpstr>
      <vt:lpstr>differences  between three-body methods</vt:lpstr>
      <vt:lpstr>elastic scattering: comparing CDCC with Faddeev</vt:lpstr>
      <vt:lpstr>breakup: comparing CDCC with Faddeev</vt:lpstr>
      <vt:lpstr>breakup: comparing CDCC with Faddeev</vt:lpstr>
      <vt:lpstr>(d,p) reactions: three body model</vt:lpstr>
      <vt:lpstr>ADWA: Johnson and Tandy theory</vt:lpstr>
      <vt:lpstr>differences  between three-body methods</vt:lpstr>
      <vt:lpstr>transfer (d,p): comparing ADWA, CDCC &amp; Faddeev</vt:lpstr>
      <vt:lpstr>transfer: comparing ADWA, CDCC &amp; Faddeev</vt:lpstr>
      <vt:lpstr>transfer: DWBA versus ADWA</vt:lpstr>
      <vt:lpstr>error bar on extracted structure from theory</vt:lpstr>
      <vt:lpstr>transfer data for Ar isotopes</vt:lpstr>
      <vt:lpstr>transfer versus knockout</vt:lpstr>
      <vt:lpstr>Conclusions CDCC/ADWA versus Faddeev</vt:lpstr>
      <vt:lpstr>Heavy ion breakup</vt:lpstr>
      <vt:lpstr>comparison of breakup methods </vt:lpstr>
      <vt:lpstr>comparison of breakup methods </vt:lpstr>
      <vt:lpstr>breakup w CDCC/DEA/TDSE: conclusions</vt:lpstr>
      <vt:lpstr>the ratio method for neutron halos</vt:lpstr>
      <vt:lpstr>the ratio method for neutron halos</vt:lpstr>
      <vt:lpstr>the ratio method for neutron halos</vt:lpstr>
      <vt:lpstr>the ratio method for neutron halos</vt:lpstr>
      <vt:lpstr>the ratio method for neutron halos</vt:lpstr>
      <vt:lpstr>ratio method: conclusions</vt:lpstr>
      <vt:lpstr>thankyou!</vt:lpstr>
      <vt:lpstr>Slide 34</vt:lpstr>
      <vt:lpstr>reaction methods: CDCC versus Faddeev formalism</vt:lpstr>
      <vt:lpstr>CDCC model space</vt:lpstr>
      <vt:lpstr>Faddeev calculations: details</vt:lpstr>
      <vt:lpstr>Sensitivity to interactions</vt:lpstr>
    </vt:vector>
  </TitlesOfParts>
  <Company>Instituto Superior Tecnico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F. Nunes (Universidade Fernando Pessoa, Porto)</dc:title>
  <dc:creator>Alfredo Barbosa Henriques</dc:creator>
  <cp:lastModifiedBy>nunes</cp:lastModifiedBy>
  <cp:revision>400</cp:revision>
  <cp:lastPrinted>2001-01-14T18:52:15Z</cp:lastPrinted>
  <dcterms:created xsi:type="dcterms:W3CDTF">2000-12-30T19:51:58Z</dcterms:created>
  <dcterms:modified xsi:type="dcterms:W3CDTF">2012-06-12T07:55:09Z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filomena@wotan.ist.utl.pt</vt:lpwstr>
  </property>
  <property fmtid="{D5CDD505-2E9C-101B-9397-08002B2CF9AE}" pid="8" name="HomePage">
    <vt:lpwstr>http://www.ufp.pt/staf/filomena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8421504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C:\Fhtml</vt:lpwstr>
  </property>
</Properties>
</file>