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30" r:id="rId2"/>
    <p:sldId id="935" r:id="rId3"/>
    <p:sldId id="936" r:id="rId4"/>
    <p:sldId id="937" r:id="rId5"/>
    <p:sldId id="968" r:id="rId6"/>
    <p:sldId id="975" r:id="rId7"/>
    <p:sldId id="973" r:id="rId8"/>
    <p:sldId id="980" r:id="rId9"/>
    <p:sldId id="974" r:id="rId10"/>
    <p:sldId id="981" r:id="rId11"/>
    <p:sldId id="971" r:id="rId12"/>
    <p:sldId id="976" r:id="rId13"/>
    <p:sldId id="979" r:id="rId14"/>
    <p:sldId id="978" r:id="rId15"/>
    <p:sldId id="977" r:id="rId16"/>
    <p:sldId id="972" r:id="rId17"/>
    <p:sldId id="854" r:id="rId18"/>
    <p:sldId id="951" r:id="rId19"/>
    <p:sldId id="941" r:id="rId20"/>
    <p:sldId id="945" r:id="rId21"/>
    <p:sldId id="943" r:id="rId22"/>
    <p:sldId id="944" r:id="rId23"/>
  </p:sldIdLst>
  <p:sldSz cx="9902825" cy="6858000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466"/>
    <a:srgbClr val="279F35"/>
    <a:srgbClr val="4B7B56"/>
    <a:srgbClr val="43835B"/>
    <a:srgbClr val="00CC66"/>
    <a:srgbClr val="66FFFF"/>
    <a:srgbClr val="FF9999"/>
    <a:srgbClr val="FF9900"/>
    <a:srgbClr val="B2B2B2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9" autoAdjust="0"/>
    <p:restoredTop sz="98575" autoAdjust="0"/>
  </p:normalViewPr>
  <p:slideViewPr>
    <p:cSldViewPr>
      <p:cViewPr>
        <p:scale>
          <a:sx n="93" d="100"/>
          <a:sy n="93" d="100"/>
        </p:scale>
        <p:origin x="-294" y="-78"/>
      </p:cViewPr>
      <p:guideLst>
        <p:guide orient="horz"/>
        <p:guide orient="horz" pos="3024"/>
        <p:guide pos="6095"/>
        <p:guide pos="6237"/>
        <p:guide pos="239"/>
        <p:guide pos="95"/>
        <p:guide pos="470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84"/>
      </p:cViewPr>
      <p:guideLst>
        <p:guide orient="horz" pos="3023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20.xml"/><Relationship Id="rId3" Type="http://schemas.openxmlformats.org/officeDocument/2006/relationships/slide" Target="slides/slide3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20" Type="http://schemas.openxmlformats.org/officeDocument/2006/relationships/slide" Target="slides/slide2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5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19" Type="http://schemas.openxmlformats.org/officeDocument/2006/relationships/slide" Target="slides/slide21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502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502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3A7F4344-7E09-4DA2-8C29-5E72CA791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2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8863" y="720725"/>
            <a:ext cx="51974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463" y="4560570"/>
            <a:ext cx="5360276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2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fld id="{80A04CF7-1A8E-417A-AE60-195BA74A2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EF5-6475-4C57-94E6-C70EE8437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031C-5A4D-4AB7-9473-5132BFFCB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6438" y="609600"/>
            <a:ext cx="210343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108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CEA76-CD5B-4496-886A-68547C59A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F747-8520-4321-B159-88DFAD5A7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ADB3D-AB09-4D12-8FD2-4DAF57AF1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2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981200"/>
            <a:ext cx="4132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3311-207C-4BC3-9FD4-571A7B97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0831B-D74B-401D-90AA-AD1653FB9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5657-3026-41B6-A010-8F9633C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F2DF-6373-4DA9-92BB-BBB33A511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9FEC0-09A8-4600-83A3-3E35DB525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9EC77-B7C3-463D-8E76-45462AFE1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16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16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D42D8365-F4A1-40F1-B095-E63C70CA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587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TORUS collaboration meeting, June 2012</a:t>
            </a: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914399" y="2057400"/>
            <a:ext cx="8075613" cy="1828800"/>
          </a:xfrm>
        </p:spPr>
        <p:txBody>
          <a:bodyPr/>
          <a:lstStyle/>
          <a:p>
            <a:r>
              <a:rPr lang="en-US" sz="3200" u="none" dirty="0" smtClean="0">
                <a:latin typeface="Tahoma" pitchFamily="34" charset="0"/>
                <a:cs typeface="Tahoma" pitchFamily="34" charset="0"/>
              </a:rPr>
              <a:t>Extracting structure information</a:t>
            </a:r>
            <a:br>
              <a:rPr lang="en-US" sz="3200" u="none" dirty="0" smtClean="0">
                <a:latin typeface="Tahoma" pitchFamily="34" charset="0"/>
                <a:cs typeface="Tahoma" pitchFamily="34" charset="0"/>
              </a:rPr>
            </a:br>
            <a:r>
              <a:rPr lang="en-US" sz="3200" dirty="0" smtClean="0">
                <a:latin typeface="Tahoma" pitchFamily="34" charset="0"/>
                <a:cs typeface="Tahoma" pitchFamily="34" charset="0"/>
              </a:rPr>
              <a:t>from data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4812" y="36648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3B7555"/>
                </a:solidFill>
                <a:latin typeface="Tahoma" pitchFamily="34" charset="0"/>
                <a:cs typeface="Tahoma" pitchFamily="34" charset="0"/>
              </a:rPr>
              <a:t>Filomena Nunes</a:t>
            </a:r>
          </a:p>
          <a:p>
            <a:r>
              <a:rPr lang="en-US" sz="2400" b="0" dirty="0" smtClean="0">
                <a:solidFill>
                  <a:srgbClr val="3B7555"/>
                </a:solidFill>
                <a:latin typeface="Tahoma" pitchFamily="34" charset="0"/>
                <a:cs typeface="Tahoma" pitchFamily="34" charset="0"/>
              </a:rPr>
              <a:t>Michigan State University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8412" y="510540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 collaboration with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Anissa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Bey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(UT), </a:t>
            </a:r>
          </a:p>
          <a:p>
            <a:pPr>
              <a:defRPr/>
            </a:pP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Neelam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(MSU) and Kate Jones (UT).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CDCC: convergence check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212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Jones, in preparation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62000"/>
            <a:ext cx="8228012" cy="298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88" y="3810000"/>
            <a:ext cx="4114800" cy="30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198780" y="1295400"/>
            <a:ext cx="1242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breakup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9242" y="4248090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transfer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Comparing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CDCC, ADWA, DWBA for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d,p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212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Jones, in preparation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813" y="792276"/>
            <a:ext cx="6019799" cy="27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638" y="3581922"/>
            <a:ext cx="5895974" cy="281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Reaction mechanism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212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Jones, in preparation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813" y="762000"/>
            <a:ext cx="5943599" cy="540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Comparing (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d,p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) to data: with spin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137" y="762000"/>
            <a:ext cx="65202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37212" y="6473825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Jones, in preparation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Combined method: ANC and SF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212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Jones, in preparation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2" y="1219200"/>
            <a:ext cx="8907463" cy="428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989011" y="4343400"/>
            <a:ext cx="6858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8075612" y="4343400"/>
            <a:ext cx="533400" cy="1143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8366414" y="5464314"/>
            <a:ext cx="495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SF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490994" y="5410200"/>
            <a:ext cx="729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ANC</a:t>
            </a:r>
            <a:endParaRPr lang="en-US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Transfer to the continuum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212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Jones, in preparation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212" y="762000"/>
            <a:ext cx="6191250" cy="568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More data to come…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212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Jones, in preparation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287" y="1123890"/>
            <a:ext cx="6260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 11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d,p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10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 around 5 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/u: Spokesperson Fred 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Sarazin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, to run in TRIUMF in July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612" y="2514600"/>
            <a:ext cx="6260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56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Ni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d,n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57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Cu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around 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70 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/u: Spokesperson 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Phil Woods, NSCL PAC 2012</a:t>
            </a:r>
            <a:endParaRPr lang="en-US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6612" y="3810000"/>
            <a:ext cx="6260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86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Kr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d,p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87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Kr 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around 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70 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/u: Spokesperson 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Jolie 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Cizewski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, NSCL PAC 2009</a:t>
            </a:r>
            <a:endParaRPr lang="en-US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2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thankyou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!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612" y="1981200"/>
            <a:ext cx="47036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b="0" dirty="0" smtClean="0">
                <a:latin typeface="Tahoma" pitchFamily="34" charset="0"/>
              </a:rPr>
              <a:t>collaborators: </a:t>
            </a:r>
          </a:p>
          <a:p>
            <a:pPr algn="l"/>
            <a:r>
              <a:rPr lang="en-US" dirty="0" err="1" smtClean="0">
                <a:solidFill>
                  <a:srgbClr val="428466"/>
                </a:solidFill>
                <a:latin typeface="Tahoma" pitchFamily="34" charset="0"/>
              </a:rPr>
              <a:t>Anissa</a:t>
            </a:r>
            <a:r>
              <a:rPr lang="en-US" dirty="0" smtClean="0">
                <a:solidFill>
                  <a:srgbClr val="4284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428466"/>
                </a:solidFill>
                <a:latin typeface="Tahoma" pitchFamily="34" charset="0"/>
              </a:rPr>
              <a:t>Bey</a:t>
            </a:r>
            <a:r>
              <a:rPr lang="en-US" b="0" dirty="0" smtClean="0">
                <a:solidFill>
                  <a:srgbClr val="428466"/>
                </a:solidFill>
                <a:latin typeface="Tahoma" pitchFamily="34" charset="0"/>
              </a:rPr>
              <a:t> </a:t>
            </a:r>
            <a:r>
              <a:rPr lang="en-US" sz="1600" b="0" dirty="0" smtClean="0">
                <a:latin typeface="Tahoma" pitchFamily="34" charset="0"/>
              </a:rPr>
              <a:t>and Kate Jones (Univ. Tennessee)</a:t>
            </a:r>
          </a:p>
          <a:p>
            <a:pPr algn="l"/>
            <a:r>
              <a:rPr lang="en-US" sz="1600" b="0" dirty="0" smtClean="0">
                <a:latin typeface="Tahoma" pitchFamily="34" charset="0"/>
              </a:rPr>
              <a:t>June Hong(MSU), </a:t>
            </a:r>
            <a:r>
              <a:rPr lang="en-US" sz="1600" b="0" dirty="0" err="1" smtClean="0">
                <a:latin typeface="Tahoma" pitchFamily="34" charset="0"/>
              </a:rPr>
              <a:t>Arnas</a:t>
            </a:r>
            <a:r>
              <a:rPr lang="en-US" sz="1600" b="0" dirty="0" smtClean="0">
                <a:latin typeface="Tahoma" pitchFamily="34" charset="0"/>
              </a:rPr>
              <a:t> Deltuva (Lisbon), </a:t>
            </a:r>
          </a:p>
          <a:p>
            <a:pPr algn="l"/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TORUS collaboration: Charlotte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Elster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(Ohio), </a:t>
            </a:r>
          </a:p>
          <a:p>
            <a:pPr algn="l"/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Akram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Mukhamedzhanov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(Texas A&amp;M), </a:t>
            </a:r>
          </a:p>
          <a:p>
            <a:pPr algn="l"/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Ian Thompson (LLNL),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Jutta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Escher (LLNL) </a:t>
            </a:r>
          </a:p>
          <a:p>
            <a:pPr algn="l"/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and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Goran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Arbanas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(ORNL)</a:t>
            </a:r>
          </a:p>
          <a:p>
            <a:pPr algn="l"/>
            <a:r>
              <a:rPr lang="en-US" sz="1600" b="0" dirty="0" smtClean="0">
                <a:latin typeface="Tahoma" pitchFamily="34" charset="0"/>
              </a:rPr>
              <a:t>Antonio Fonseca (Lisbon),  Pierre </a:t>
            </a:r>
            <a:r>
              <a:rPr lang="en-US" sz="1600" b="0" dirty="0" err="1" smtClean="0">
                <a:latin typeface="Tahoma" pitchFamily="34" charset="0"/>
              </a:rPr>
              <a:t>Capel</a:t>
            </a:r>
            <a:r>
              <a:rPr lang="en-US" sz="1600" b="0" dirty="0" smtClean="0">
                <a:latin typeface="Tahoma" pitchFamily="34" charset="0"/>
              </a:rPr>
              <a:t> (Brussels)</a:t>
            </a:r>
          </a:p>
          <a:p>
            <a:pPr algn="l"/>
            <a:r>
              <a:rPr lang="en-US" sz="1600" b="0" dirty="0" smtClean="0">
                <a:latin typeface="Tahoma" pitchFamily="34" charset="0"/>
              </a:rPr>
              <a:t>Ron Johnson and Jeff </a:t>
            </a:r>
            <a:r>
              <a:rPr lang="en-US" sz="1600" b="0" dirty="0" err="1" smtClean="0">
                <a:latin typeface="Tahoma" pitchFamily="34" charset="0"/>
              </a:rPr>
              <a:t>Tostevin</a:t>
            </a:r>
            <a:r>
              <a:rPr lang="en-US" sz="1600" b="0" dirty="0" smtClean="0">
                <a:latin typeface="Tahoma" pitchFamily="34" charset="0"/>
              </a:rPr>
              <a:t> (Surrey),</a:t>
            </a:r>
          </a:p>
          <a:p>
            <a:pPr algn="l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540183" y="6400800"/>
            <a:ext cx="6319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This work was supported by DOE-NT, NNSA and NSF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612" y="1143000"/>
            <a:ext cx="537813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0" dirty="0" smtClean="0">
                <a:latin typeface="Tahoma" pitchFamily="34" charset="0"/>
              </a:rPr>
              <a:t>our group at MSU: Ngoc Nguyen, Muslema Pervin, </a:t>
            </a:r>
          </a:p>
          <a:p>
            <a:pPr algn="l"/>
            <a:r>
              <a:rPr lang="en-US" sz="1800" b="0" dirty="0" smtClean="0">
                <a:latin typeface="Tahoma" pitchFamily="34" charset="0"/>
              </a:rPr>
              <a:t>Luke Titus,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Neelam Upadhyay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  <a:p>
            <a:pPr algn="l"/>
            <a:r>
              <a:rPr lang="en-US" b="0" dirty="0" smtClean="0">
                <a:latin typeface="Tahoma" pitchFamily="34" charset="0"/>
              </a:rPr>
              <a:t>	</a:t>
            </a:r>
            <a:endParaRPr lang="en-US" dirty="0"/>
          </a:p>
        </p:txBody>
      </p:sp>
      <p:pic>
        <p:nvPicPr>
          <p:cNvPr id="14" name="Picture 13" descr="Picture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579108" y="1143000"/>
            <a:ext cx="3060596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590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reaction methods: CDCC versus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</a:rPr>
              <a:t>Faddeev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 formalism</a:t>
            </a:r>
            <a:endParaRPr lang="en-US" sz="2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9076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259077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</p:spPr>
      </p:pic>
      <p:grpSp>
        <p:nvGrpSpPr>
          <p:cNvPr id="2" name="Group 1038"/>
          <p:cNvGrpSpPr>
            <a:grpSpLocks/>
          </p:cNvGrpSpPr>
          <p:nvPr/>
        </p:nvGrpSpPr>
        <p:grpSpPr bwMode="auto">
          <a:xfrm>
            <a:off x="165047" y="3427412"/>
            <a:ext cx="9737778" cy="2211388"/>
            <a:chOff x="96" y="1392"/>
            <a:chExt cx="5664" cy="1393"/>
          </a:xfrm>
        </p:grpSpPr>
        <p:sp>
          <p:nvSpPr>
            <p:cNvPr id="259078" name="Rectangle 1030"/>
            <p:cNvSpPr>
              <a:spLocks noChangeArrowheads="1"/>
            </p:cNvSpPr>
            <p:nvPr/>
          </p:nvSpPr>
          <p:spPr bwMode="auto">
            <a:xfrm>
              <a:off x="196" y="1392"/>
              <a:ext cx="141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  <a:buFont typeface="Monotype Sorts" pitchFamily="96" charset="2"/>
                <a:buNone/>
              </a:pPr>
              <a:r>
                <a:rPr lang="en-US" sz="1800" b="1">
                  <a:solidFill>
                    <a:schemeClr val="accent2"/>
                  </a:solidFill>
                  <a:latin typeface="Tahoma" pitchFamily="34" charset="0"/>
                </a:rPr>
                <a:t>Faddeev Formalism</a:t>
              </a:r>
            </a:p>
          </p:txBody>
        </p:sp>
        <p:pic>
          <p:nvPicPr>
            <p:cNvPr id="259079" name="Picture 10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8" y="1488"/>
              <a:ext cx="2312" cy="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80" name="Picture 10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1680"/>
              <a:ext cx="3081" cy="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3135895" y="1084262"/>
            <a:ext cx="5721632" cy="1506538"/>
            <a:chOff x="1824" y="480"/>
            <a:chExt cx="3328" cy="949"/>
          </a:xfrm>
        </p:grpSpPr>
        <p:pic>
          <p:nvPicPr>
            <p:cNvPr id="259081" name="Picture 10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864"/>
              <a:ext cx="2272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59082" name="Rectangle 1034"/>
            <p:cNvSpPr>
              <a:spLocks noChangeArrowheads="1"/>
            </p:cNvSpPr>
            <p:nvPr/>
          </p:nvSpPr>
          <p:spPr bwMode="auto">
            <a:xfrm>
              <a:off x="3165" y="624"/>
              <a:ext cx="1221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  <a:buFont typeface="Monotype Sorts" pitchFamily="96" charset="2"/>
                <a:buNone/>
              </a:pPr>
              <a:r>
                <a:rPr lang="en-US" sz="1800" b="1" dirty="0">
                  <a:solidFill>
                    <a:schemeClr val="accent2"/>
                  </a:solidFill>
                  <a:latin typeface="Tahoma" pitchFamily="34" charset="0"/>
                </a:rPr>
                <a:t>CDCC Formalism</a:t>
              </a:r>
            </a:p>
          </p:txBody>
        </p:sp>
        <p:pic>
          <p:nvPicPr>
            <p:cNvPr id="259084" name="Picture 103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4" y="480"/>
              <a:ext cx="789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error bar on extracted structure from theory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2" y="838200"/>
            <a:ext cx="3505200" cy="32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36612" y="4191000"/>
            <a:ext cx="237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[Jenny Lee et al, PRL 2009]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1186" y="4572000"/>
            <a:ext cx="2550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[Gade et al, PRL 93, 042501] 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618" y="4419600"/>
            <a:ext cx="5849620" cy="222906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CDCC model space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960812" cy="285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7012" y="914400"/>
            <a:ext cx="4008644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21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3012" y="3581400"/>
            <a:ext cx="3382692" cy="276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Faddeev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calculations: details</a:t>
            </a:r>
            <a:endParaRPr lang="en-US" sz="28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212" y="1676400"/>
            <a:ext cx="73723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Sensitivity to interactions</a:t>
            </a:r>
            <a:endParaRPr lang="en-US" sz="28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1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2" y="2514600"/>
            <a:ext cx="4038600" cy="37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2" y="2286000"/>
            <a:ext cx="4191000" cy="410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6612" y="1143000"/>
            <a:ext cx="6832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At low energies, L dependence of NN interaction important</a:t>
            </a:r>
          </a:p>
          <a:p>
            <a:pPr algn="l"/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At high energies, spin-orbit in optical potential important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transfer data for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Ar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isotopes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20478" y="1295400"/>
            <a:ext cx="4691070" cy="214758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finite range adiabatic methods are used to obtained spectroscopic factors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Faddeev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calculations are used to determined error in reaction theory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290810" y="6397823"/>
            <a:ext cx="3680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[FN, Deltuva, Hong, PRC83, 034610 (2011)]</a:t>
            </a:r>
            <a:endParaRPr lang="en-US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728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0612" y="762000"/>
            <a:ext cx="21434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0012" y="3505200"/>
            <a:ext cx="42529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813" y="762000"/>
            <a:ext cx="2209799" cy="56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transfer versus knockout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2" y="838200"/>
            <a:ext cx="3505200" cy="32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36612" y="4191000"/>
            <a:ext cx="237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[Jenny Lee et al, PRL 2009]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484" y="4572000"/>
            <a:ext cx="3472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[Gade et al, Phys. Rev.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Lett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93, 042501] 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57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3273" y="1514475"/>
            <a:ext cx="497796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359739" y="6550223"/>
            <a:ext cx="35430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[FN, Deltuva, Hong, PRC83, 034610 2011]</a:t>
            </a:r>
            <a:endParaRPr lang="en-US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transfer: DWBA versus ADWA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2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13" y="3782018"/>
            <a:ext cx="7086600" cy="25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76913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Schmitt et al, PRL 108, 192701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1412" y="3200400"/>
            <a:ext cx="2123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DWBA</a:t>
            </a:r>
          </a:p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entrance channel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3656012" y="3200400"/>
            <a:ext cx="1547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DWBA</a:t>
            </a:r>
          </a:p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exit channel</a:t>
            </a:r>
            <a:endParaRPr lang="en-US" b="0" dirty="0"/>
          </a:p>
        </p:txBody>
      </p:sp>
      <p:sp>
        <p:nvSpPr>
          <p:cNvPr id="10" name="Rectangle 9"/>
          <p:cNvSpPr/>
          <p:nvPr/>
        </p:nvSpPr>
        <p:spPr>
          <a:xfrm>
            <a:off x="6323012" y="3429000"/>
            <a:ext cx="994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ADWA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083" y="990600"/>
            <a:ext cx="3292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10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d,p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11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 @ 12-21 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b="0" dirty="0"/>
          </a:p>
        </p:txBody>
      </p:sp>
      <p:pic>
        <p:nvPicPr>
          <p:cNvPr id="729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1438" y="838200"/>
            <a:ext cx="2771774" cy="255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Re-analysis of </a:t>
            </a:r>
            <a:r>
              <a:rPr lang="en-US" sz="2800" baseline="30000" dirty="0" smtClean="0">
                <a:solidFill>
                  <a:schemeClr val="tx1"/>
                </a:solidFill>
                <a:latin typeface="Tahoma" pitchFamily="34" charset="0"/>
              </a:rPr>
              <a:t>10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Be(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</a:rPr>
              <a:t>d,p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)</a:t>
            </a:r>
            <a:r>
              <a:rPr lang="en-US" sz="2800" baseline="30000" dirty="0" smtClean="0">
                <a:solidFill>
                  <a:schemeClr val="tx1"/>
                </a:solidFill>
                <a:latin typeface="Tahoma" pitchFamily="34" charset="0"/>
              </a:rPr>
              <a:t>11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Be data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2133600"/>
            <a:ext cx="7847012" cy="132343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error bars on spec. factors only from experiment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need better understanding of errors associated with ADWA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elastic scattering data analysis disconnected from (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d,p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still inelastic data 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CDCC: choice of nucleon optical potentials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212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Jones,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prepar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85800"/>
            <a:ext cx="612423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Elastic scattering: Chi^2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212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Jones, in preparation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612" y="4446657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 CH89 offers best fit with  the exception of highest energy</a:t>
            </a:r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 BG offers best overall match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3" y="1981200"/>
            <a:ext cx="9382125" cy="151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Elastic scattering: continuum effects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212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Jones, in preparation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12" y="762000"/>
            <a:ext cx="5905500" cy="59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20988</TotalTime>
  <Words>615</Words>
  <Application>Microsoft Office PowerPoint</Application>
  <PresentationFormat>Custom</PresentationFormat>
  <Paragraphs>105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Extracting structure information from data</vt:lpstr>
      <vt:lpstr>error bar on extracted structure from theory</vt:lpstr>
      <vt:lpstr>transfer data for Ar isotopes</vt:lpstr>
      <vt:lpstr>transfer versus knockout</vt:lpstr>
      <vt:lpstr>transfer: DWBA versus ADWA</vt:lpstr>
      <vt:lpstr>Re-analysis of 10Be(d,p)11Be data</vt:lpstr>
      <vt:lpstr>CDCC: choice of nucleon optical potentials</vt:lpstr>
      <vt:lpstr>Elastic scattering: Chi^2</vt:lpstr>
      <vt:lpstr>Elastic scattering: continuum effects</vt:lpstr>
      <vt:lpstr>CDCC: convergence check</vt:lpstr>
      <vt:lpstr>Comparing CDCC, ADWA, DWBA for (d,p)</vt:lpstr>
      <vt:lpstr>Reaction mechanism</vt:lpstr>
      <vt:lpstr>Comparing (d,p) to data: with spin</vt:lpstr>
      <vt:lpstr>Combined method: ANC and SF</vt:lpstr>
      <vt:lpstr>Transfer to the continuum</vt:lpstr>
      <vt:lpstr>More data to come…</vt:lpstr>
      <vt:lpstr>thankyou!</vt:lpstr>
      <vt:lpstr>Slide 18</vt:lpstr>
      <vt:lpstr>reaction methods: CDCC versus Faddeev formalism</vt:lpstr>
      <vt:lpstr>CDCC model space</vt:lpstr>
      <vt:lpstr>Faddeev calculations: details</vt:lpstr>
      <vt:lpstr>Sensitivity to interactions</vt:lpstr>
    </vt:vector>
  </TitlesOfParts>
  <Company>Instituto Superior Tecnico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F. Nunes (Universidade Fernando Pessoa, Porto)</dc:title>
  <dc:creator>Alfredo Barbosa Henriques</dc:creator>
  <cp:lastModifiedBy>nunes</cp:lastModifiedBy>
  <cp:revision>405</cp:revision>
  <cp:lastPrinted>2001-01-14T18:52:15Z</cp:lastPrinted>
  <dcterms:created xsi:type="dcterms:W3CDTF">2000-12-30T19:51:58Z</dcterms:created>
  <dcterms:modified xsi:type="dcterms:W3CDTF">2012-06-23T01:34:55Z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filomena@wotan.ist.utl.pt</vt:lpwstr>
  </property>
  <property fmtid="{D5CDD505-2E9C-101B-9397-08002B2CF9AE}" pid="8" name="HomePage">
    <vt:lpwstr>http://www.ufp.pt/staf/filomena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8421504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C:\Fhtml</vt:lpwstr>
  </property>
</Properties>
</file>